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1018" r:id="rId3"/>
    <p:sldId id="993" r:id="rId4"/>
    <p:sldId id="290" r:id="rId5"/>
    <p:sldId id="1002" r:id="rId6"/>
    <p:sldId id="1001" r:id="rId7"/>
    <p:sldId id="1014" r:id="rId8"/>
    <p:sldId id="987" r:id="rId9"/>
    <p:sldId id="1026" r:id="rId10"/>
    <p:sldId id="1011" r:id="rId11"/>
    <p:sldId id="1010" r:id="rId12"/>
    <p:sldId id="1013" r:id="rId13"/>
    <p:sldId id="1012" r:id="rId14"/>
    <p:sldId id="633" r:id="rId15"/>
    <p:sldId id="1015" r:id="rId16"/>
    <p:sldId id="990" r:id="rId17"/>
    <p:sldId id="1016" r:id="rId18"/>
    <p:sldId id="991" r:id="rId19"/>
    <p:sldId id="313" r:id="rId20"/>
    <p:sldId id="285" r:id="rId21"/>
    <p:sldId id="286" r:id="rId22"/>
    <p:sldId id="1017" r:id="rId23"/>
    <p:sldId id="1022" r:id="rId24"/>
    <p:sldId id="1020" r:id="rId25"/>
    <p:sldId id="1024" r:id="rId26"/>
    <p:sldId id="1030" r:id="rId27"/>
    <p:sldId id="1031" r:id="rId28"/>
    <p:sldId id="1027" r:id="rId29"/>
    <p:sldId id="1023" r:id="rId30"/>
    <p:sldId id="1033" r:id="rId31"/>
    <p:sldId id="1032" r:id="rId3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180" userDrawn="1">
          <p15:clr>
            <a:srgbClr val="A4A3A4"/>
          </p15:clr>
        </p15:guide>
        <p15:guide id="7" pos="144">
          <p15:clr>
            <a:srgbClr val="A4A3A4"/>
          </p15:clr>
        </p15:guide>
        <p15:guide id="11" orient="horz" pos="1860" userDrawn="1">
          <p15:clr>
            <a:srgbClr val="A4A3A4"/>
          </p15:clr>
        </p15:guide>
        <p15:guide id="12" orient="horz" pos="276" userDrawn="1">
          <p15:clr>
            <a:srgbClr val="A4A3A4"/>
          </p15:clr>
        </p15:guide>
        <p15:guide id="15" pos="408" userDrawn="1">
          <p15:clr>
            <a:srgbClr val="A4A3A4"/>
          </p15:clr>
        </p15:guide>
        <p15:guide id="16" pos="5618">
          <p15:clr>
            <a:srgbClr val="A4A3A4"/>
          </p15:clr>
        </p15:guide>
        <p15:guide id="17" pos="2881">
          <p15:clr>
            <a:srgbClr val="A4A3A4"/>
          </p15:clr>
        </p15:guide>
        <p15:guide id="18" pos="504" userDrawn="1">
          <p15:clr>
            <a:srgbClr val="A4A3A4"/>
          </p15:clr>
        </p15:guide>
        <p15:guide id="19" orient="horz" pos="420" userDrawn="1">
          <p15:clr>
            <a:srgbClr val="A4A3A4"/>
          </p15:clr>
        </p15:guide>
        <p15:guide id="21" orient="horz" pos="21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9900"/>
    <a:srgbClr val="336699"/>
    <a:srgbClr val="323F19"/>
    <a:srgbClr val="262F13"/>
    <a:srgbClr val="CC6600"/>
    <a:srgbClr val="1E344E"/>
    <a:srgbClr val="35514A"/>
    <a:srgbClr val="424262"/>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4957" autoAdjust="0"/>
    <p:restoredTop sz="91039" autoAdjust="0"/>
  </p:normalViewPr>
  <p:slideViewPr>
    <p:cSldViewPr snapToGrid="0" showGuides="1">
      <p:cViewPr>
        <p:scale>
          <a:sx n="69" d="100"/>
          <a:sy n="69" d="100"/>
        </p:scale>
        <p:origin x="1794" y="360"/>
      </p:cViewPr>
      <p:guideLst>
        <p:guide orient="horz" pos="3180"/>
        <p:guide pos="144"/>
        <p:guide orient="horz" pos="1860"/>
        <p:guide orient="horz" pos="276"/>
        <p:guide pos="408"/>
        <p:guide pos="5618"/>
        <p:guide pos="2881"/>
        <p:guide pos="504"/>
        <p:guide orient="horz" pos="420"/>
        <p:guide orient="horz" pos="2172"/>
      </p:guideLst>
    </p:cSldViewPr>
  </p:slideViewPr>
  <p:notesTextViewPr>
    <p:cViewPr>
      <p:scale>
        <a:sx n="3" d="2"/>
        <a:sy n="3" d="2"/>
      </p:scale>
      <p:origin x="0" y="0"/>
    </p:cViewPr>
  </p:notesTextViewPr>
  <p:sorterViewPr>
    <p:cViewPr varScale="1">
      <p:scale>
        <a:sx n="1" d="1"/>
        <a:sy n="1" d="1"/>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38C5D65-0CFE-4E2D-8B12-550A232DB05E}" type="datetimeFigureOut">
              <a:rPr lang="en-US" smtClean="0"/>
              <a:t>9/24/2019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D2801D0-D946-4F46-81A7-A7AFA1D8641E}" type="slidenum">
              <a:rPr lang="en-US" smtClean="0"/>
              <a:t>‹Nº›</a:t>
            </a:fld>
            <a:endParaRPr lang="en-US" dirty="0"/>
          </a:p>
        </p:txBody>
      </p:sp>
    </p:spTree>
    <p:extLst>
      <p:ext uri="{BB962C8B-B14F-4D97-AF65-F5344CB8AC3E}">
        <p14:creationId xmlns:p14="http://schemas.microsoft.com/office/powerpoint/2010/main" val="304920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is the technology is the only driver of change?</a:t>
            </a:r>
            <a:endParaRPr lang="es-ES" dirty="0"/>
          </a:p>
        </p:txBody>
      </p:sp>
      <p:sp>
        <p:nvSpPr>
          <p:cNvPr id="4" name="Slide Number Placeholder 3"/>
          <p:cNvSpPr>
            <a:spLocks noGrp="1"/>
          </p:cNvSpPr>
          <p:nvPr>
            <p:ph type="sldNum" sz="quarter" idx="10"/>
          </p:nvPr>
        </p:nvSpPr>
        <p:spPr/>
        <p:txBody>
          <a:bodyPr/>
          <a:lstStyle/>
          <a:p>
            <a:fld id="{7D2801D0-D946-4F46-81A7-A7AFA1D8641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616083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Critical Thinking, Communications and Collaboration</a:t>
            </a:r>
          </a:p>
        </p:txBody>
      </p:sp>
      <p:sp>
        <p:nvSpPr>
          <p:cNvPr id="4" name="Slide Number Placeholder 3"/>
          <p:cNvSpPr>
            <a:spLocks noGrp="1"/>
          </p:cNvSpPr>
          <p:nvPr>
            <p:ph type="sldNum" sz="quarter" idx="10"/>
          </p:nvPr>
        </p:nvSpPr>
        <p:spPr/>
        <p:txBody>
          <a:bodyPr/>
          <a:lstStyle/>
          <a:p>
            <a:fld id="{7D2801D0-D946-4F46-81A7-A7AFA1D8641E}" type="slidenum">
              <a:rPr lang="en-US" smtClean="0"/>
              <a:t>16</a:t>
            </a:fld>
            <a:endParaRPr lang="en-US"/>
          </a:p>
        </p:txBody>
      </p:sp>
    </p:spTree>
    <p:extLst>
      <p:ext uri="{BB962C8B-B14F-4D97-AF65-F5344CB8AC3E}">
        <p14:creationId xmlns:p14="http://schemas.microsoft.com/office/powerpoint/2010/main" val="59944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Critical Thinking, Communications and Collaboration</a:t>
            </a:r>
          </a:p>
        </p:txBody>
      </p:sp>
      <p:sp>
        <p:nvSpPr>
          <p:cNvPr id="4" name="Slide Number Placeholder 3"/>
          <p:cNvSpPr>
            <a:spLocks noGrp="1"/>
          </p:cNvSpPr>
          <p:nvPr>
            <p:ph type="sldNum" sz="quarter" idx="10"/>
          </p:nvPr>
        </p:nvSpPr>
        <p:spPr/>
        <p:txBody>
          <a:bodyPr/>
          <a:lstStyle/>
          <a:p>
            <a:fld id="{7D2801D0-D946-4F46-81A7-A7AFA1D8641E}" type="slidenum">
              <a:rPr lang="en-US" smtClean="0"/>
              <a:t>17</a:t>
            </a:fld>
            <a:endParaRPr lang="en-US"/>
          </a:p>
        </p:txBody>
      </p:sp>
    </p:spTree>
    <p:extLst>
      <p:ext uri="{BB962C8B-B14F-4D97-AF65-F5344CB8AC3E}">
        <p14:creationId xmlns:p14="http://schemas.microsoft.com/office/powerpoint/2010/main" val="259891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19</a:t>
            </a:fld>
            <a:endParaRPr lang="en-US" dirty="0"/>
          </a:p>
        </p:txBody>
      </p:sp>
    </p:spTree>
    <p:extLst>
      <p:ext uri="{BB962C8B-B14F-4D97-AF65-F5344CB8AC3E}">
        <p14:creationId xmlns:p14="http://schemas.microsoft.com/office/powerpoint/2010/main" val="137854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21</a:t>
            </a:fld>
            <a:endParaRPr lang="en-US" dirty="0"/>
          </a:p>
        </p:txBody>
      </p:sp>
    </p:spTree>
    <p:extLst>
      <p:ext uri="{BB962C8B-B14F-4D97-AF65-F5344CB8AC3E}">
        <p14:creationId xmlns:p14="http://schemas.microsoft.com/office/powerpoint/2010/main" val="66330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22</a:t>
            </a:fld>
            <a:endParaRPr lang="en-US" dirty="0"/>
          </a:p>
        </p:txBody>
      </p:sp>
    </p:spTree>
    <p:extLst>
      <p:ext uri="{BB962C8B-B14F-4D97-AF65-F5344CB8AC3E}">
        <p14:creationId xmlns:p14="http://schemas.microsoft.com/office/powerpoint/2010/main" val="282437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24</a:t>
            </a:fld>
            <a:endParaRPr lang="en-US" dirty="0"/>
          </a:p>
        </p:txBody>
      </p:sp>
    </p:spTree>
    <p:extLst>
      <p:ext uri="{BB962C8B-B14F-4D97-AF65-F5344CB8AC3E}">
        <p14:creationId xmlns:p14="http://schemas.microsoft.com/office/powerpoint/2010/main" val="100181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25</a:t>
            </a:fld>
            <a:endParaRPr lang="en-US" dirty="0"/>
          </a:p>
        </p:txBody>
      </p:sp>
    </p:spTree>
    <p:extLst>
      <p:ext uri="{BB962C8B-B14F-4D97-AF65-F5344CB8AC3E}">
        <p14:creationId xmlns:p14="http://schemas.microsoft.com/office/powerpoint/2010/main" val="153403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26</a:t>
            </a:fld>
            <a:endParaRPr lang="en-US" dirty="0"/>
          </a:p>
        </p:txBody>
      </p:sp>
    </p:spTree>
    <p:extLst>
      <p:ext uri="{BB962C8B-B14F-4D97-AF65-F5344CB8AC3E}">
        <p14:creationId xmlns:p14="http://schemas.microsoft.com/office/powerpoint/2010/main" val="318158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5</a:t>
            </a:fld>
            <a:endParaRPr lang="en-US" dirty="0"/>
          </a:p>
        </p:txBody>
      </p:sp>
    </p:spTree>
    <p:extLst>
      <p:ext uri="{BB962C8B-B14F-4D97-AF65-F5344CB8AC3E}">
        <p14:creationId xmlns:p14="http://schemas.microsoft.com/office/powerpoint/2010/main" val="342133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last year, Transformation</a:t>
            </a:r>
            <a:r>
              <a:rPr lang="en-US" baseline="0" dirty="0"/>
              <a:t> is disruptive and can take companies out of market. More important than the technology itself, is the business model. Kodak had the digital photo technology before than anybody, but they refrain to accelerate their transformation to protect their business model. History shows that if you are not the agent of change, someone will be, and today the photo market is dominated by the smartphones, in particular apple. </a:t>
            </a:r>
          </a:p>
          <a:p>
            <a:endParaRPr lang="en-US" baseline="0" dirty="0"/>
          </a:p>
          <a:p>
            <a:r>
              <a:rPr lang="en-US" baseline="0" dirty="0"/>
              <a:t>The same happened to Blockbuster. It was not the technology that destroyed Blockbuster, but it business model that became obsolete 3 times, when Netflix started the subscription model by mail, when the </a:t>
            </a:r>
            <a:r>
              <a:rPr lang="en-US" baseline="0" dirty="0" err="1"/>
              <a:t>Nextflix</a:t>
            </a:r>
            <a:r>
              <a:rPr lang="en-US" baseline="0" dirty="0"/>
              <a:t> started the streaming and finally when the business shifted from content distribution to content creation.</a:t>
            </a:r>
          </a:p>
          <a:p>
            <a:endParaRPr lang="en-US" baseline="0" dirty="0"/>
          </a:p>
          <a:p>
            <a:r>
              <a:rPr lang="en-US" baseline="0" dirty="0"/>
              <a:t>Signs are important, and the fast reaction to those signs is critical. The </a:t>
            </a:r>
            <a:r>
              <a:rPr lang="en-US" baseline="0" dirty="0" err="1"/>
              <a:t>Ringley</a:t>
            </a:r>
            <a:r>
              <a:rPr lang="en-US" baseline="0" dirty="0"/>
              <a:t> Bros circus shut it doors last year after 150 years of history because when they eliminated their main attractions, the animals, against a strong popular pressure. The Cirque Du Soleil with a different business model, focused on the adults and with a theatrical approach is the circus of the 21</a:t>
            </a:r>
            <a:r>
              <a:rPr lang="en-US" baseline="30000" dirty="0"/>
              <a:t>st</a:t>
            </a:r>
            <a:r>
              <a:rPr lang="en-US" baseline="0" dirty="0"/>
              <a:t> century.</a:t>
            </a:r>
            <a:endParaRPr lang="es-ES" dirty="0"/>
          </a:p>
        </p:txBody>
      </p:sp>
      <p:sp>
        <p:nvSpPr>
          <p:cNvPr id="4" name="Slide Number Placeholder 3"/>
          <p:cNvSpPr>
            <a:spLocks noGrp="1"/>
          </p:cNvSpPr>
          <p:nvPr>
            <p:ph type="sldNum" sz="quarter" idx="10"/>
          </p:nvPr>
        </p:nvSpPr>
        <p:spPr/>
        <p:txBody>
          <a:bodyPr/>
          <a:lstStyle/>
          <a:p>
            <a:fld id="{776AE080-E82C-48FF-842E-1C5A29A2EDDD}" type="slidenum">
              <a:rPr lang="es-ES" smtClean="0"/>
              <a:t>7</a:t>
            </a:fld>
            <a:endParaRPr lang="es-ES"/>
          </a:p>
        </p:txBody>
      </p:sp>
    </p:spTree>
    <p:extLst>
      <p:ext uri="{BB962C8B-B14F-4D97-AF65-F5344CB8AC3E}">
        <p14:creationId xmlns:p14="http://schemas.microsoft.com/office/powerpoint/2010/main" val="252686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776AE080-E82C-48FF-842E-1C5A29A2EDDD}" type="slidenum">
              <a:rPr lang="es-ES" smtClean="0"/>
              <a:t>8</a:t>
            </a:fld>
            <a:endParaRPr lang="es-ES"/>
          </a:p>
        </p:txBody>
      </p:sp>
    </p:spTree>
    <p:extLst>
      <p:ext uri="{BB962C8B-B14F-4D97-AF65-F5344CB8AC3E}">
        <p14:creationId xmlns:p14="http://schemas.microsoft.com/office/powerpoint/2010/main" val="31588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10</a:t>
            </a:fld>
            <a:endParaRPr lang="en-US" dirty="0"/>
          </a:p>
        </p:txBody>
      </p:sp>
    </p:spTree>
    <p:extLst>
      <p:ext uri="{BB962C8B-B14F-4D97-AF65-F5344CB8AC3E}">
        <p14:creationId xmlns:p14="http://schemas.microsoft.com/office/powerpoint/2010/main" val="221860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01D0-D946-4F46-81A7-A7AFA1D8641E}" type="slidenum">
              <a:rPr lang="en-US" smtClean="0"/>
              <a:t>12</a:t>
            </a:fld>
            <a:endParaRPr lang="en-US" dirty="0"/>
          </a:p>
        </p:txBody>
      </p:sp>
    </p:spTree>
    <p:extLst>
      <p:ext uri="{BB962C8B-B14F-4D97-AF65-F5344CB8AC3E}">
        <p14:creationId xmlns:p14="http://schemas.microsoft.com/office/powerpoint/2010/main" val="383062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Critical Thinking, Communications and Collaboration</a:t>
            </a:r>
          </a:p>
        </p:txBody>
      </p:sp>
      <p:sp>
        <p:nvSpPr>
          <p:cNvPr id="4" name="Slide Number Placeholder 3"/>
          <p:cNvSpPr>
            <a:spLocks noGrp="1"/>
          </p:cNvSpPr>
          <p:nvPr>
            <p:ph type="sldNum" sz="quarter" idx="10"/>
          </p:nvPr>
        </p:nvSpPr>
        <p:spPr/>
        <p:txBody>
          <a:bodyPr/>
          <a:lstStyle/>
          <a:p>
            <a:fld id="{7D2801D0-D946-4F46-81A7-A7AFA1D8641E}" type="slidenum">
              <a:rPr lang="en-US" smtClean="0"/>
              <a:t>13</a:t>
            </a:fld>
            <a:endParaRPr lang="en-US"/>
          </a:p>
        </p:txBody>
      </p:sp>
    </p:spTree>
    <p:extLst>
      <p:ext uri="{BB962C8B-B14F-4D97-AF65-F5344CB8AC3E}">
        <p14:creationId xmlns:p14="http://schemas.microsoft.com/office/powerpoint/2010/main" val="303387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Critical Thinking, Communications and Collaboration</a:t>
            </a:r>
          </a:p>
        </p:txBody>
      </p:sp>
      <p:sp>
        <p:nvSpPr>
          <p:cNvPr id="4" name="Slide Number Placeholder 3"/>
          <p:cNvSpPr>
            <a:spLocks noGrp="1"/>
          </p:cNvSpPr>
          <p:nvPr>
            <p:ph type="sldNum" sz="quarter" idx="10"/>
          </p:nvPr>
        </p:nvSpPr>
        <p:spPr/>
        <p:txBody>
          <a:bodyPr/>
          <a:lstStyle/>
          <a:p>
            <a:fld id="{7D2801D0-D946-4F46-81A7-A7AFA1D8641E}" type="slidenum">
              <a:rPr lang="en-US" smtClean="0"/>
              <a:t>14</a:t>
            </a:fld>
            <a:endParaRPr lang="en-US"/>
          </a:p>
        </p:txBody>
      </p:sp>
    </p:spTree>
    <p:extLst>
      <p:ext uri="{BB962C8B-B14F-4D97-AF65-F5344CB8AC3E}">
        <p14:creationId xmlns:p14="http://schemas.microsoft.com/office/powerpoint/2010/main" val="28104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Creativity, Critical Thinking, Communications and Collaboration</a:t>
            </a:r>
          </a:p>
        </p:txBody>
      </p:sp>
      <p:sp>
        <p:nvSpPr>
          <p:cNvPr id="4" name="Slide Number Placeholder 3"/>
          <p:cNvSpPr>
            <a:spLocks noGrp="1"/>
          </p:cNvSpPr>
          <p:nvPr>
            <p:ph type="sldNum" sz="quarter" idx="10"/>
          </p:nvPr>
        </p:nvSpPr>
        <p:spPr/>
        <p:txBody>
          <a:bodyPr/>
          <a:lstStyle/>
          <a:p>
            <a:fld id="{7D2801D0-D946-4F46-81A7-A7AFA1D8641E}" type="slidenum">
              <a:rPr lang="en-US" smtClean="0"/>
              <a:t>15</a:t>
            </a:fld>
            <a:endParaRPr lang="en-US"/>
          </a:p>
        </p:txBody>
      </p:sp>
    </p:spTree>
    <p:extLst>
      <p:ext uri="{BB962C8B-B14F-4D97-AF65-F5344CB8AC3E}">
        <p14:creationId xmlns:p14="http://schemas.microsoft.com/office/powerpoint/2010/main" val="298501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271307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77195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1003864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Ricoh-Lock-Up-White-1024p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37962" y="78586"/>
            <a:ext cx="1356467" cy="592129"/>
          </a:xfrm>
          <a:prstGeom prst="rect">
            <a:avLst/>
          </a:prstGeom>
        </p:spPr>
      </p:pic>
    </p:spTree>
    <p:extLst>
      <p:ext uri="{BB962C8B-B14F-4D97-AF65-F5344CB8AC3E}">
        <p14:creationId xmlns:p14="http://schemas.microsoft.com/office/powerpoint/2010/main" val="3733442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727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108707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420977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239329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25569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20605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302828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199316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7B7AE-9756-446C-9EE7-8E8638F06629}"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C7F781-DF3E-4F89-8F30-9A4908848129}" type="slidenum">
              <a:rPr lang="en-US" smtClean="0"/>
              <a:t>‹Nº›</a:t>
            </a:fld>
            <a:endParaRPr lang="en-US" dirty="0"/>
          </a:p>
        </p:txBody>
      </p:sp>
    </p:spTree>
    <p:extLst>
      <p:ext uri="{BB962C8B-B14F-4D97-AF65-F5344CB8AC3E}">
        <p14:creationId xmlns:p14="http://schemas.microsoft.com/office/powerpoint/2010/main" val="308732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7B7AE-9756-446C-9EE7-8E8638F06629}" type="datetimeFigureOut">
              <a:rPr lang="en-US" smtClean="0"/>
              <a:t>9/24/2019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4C7F781-DF3E-4F89-8F30-9A4908848129}" type="slidenum">
              <a:rPr lang="en-US" smtClean="0"/>
              <a:t>‹Nº›</a:t>
            </a:fld>
            <a:endParaRPr lang="en-US" dirty="0"/>
          </a:p>
        </p:txBody>
      </p:sp>
    </p:spTree>
    <p:extLst>
      <p:ext uri="{BB962C8B-B14F-4D97-AF65-F5344CB8AC3E}">
        <p14:creationId xmlns:p14="http://schemas.microsoft.com/office/powerpoint/2010/main" val="2832122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BAB6CE5-B6EF-9947-9DFC-E8F2CE61BC30}" type="datetimeFigureOut">
              <a:rPr lang="en-US" smtClean="0">
                <a:solidFill>
                  <a:prstClr val="black">
                    <a:tint val="75000"/>
                  </a:prstClr>
                </a:solidFill>
              </a:rPr>
              <a:pPr/>
              <a:t>9/24/2019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AF2E478-FE7C-7043-91EB-0D171026318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8805235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18" Type="http://schemas.microsoft.com/office/2007/relationships/hdphoto" Target="../media/hdphoto10.wdp"/><Relationship Id="rId3" Type="http://schemas.openxmlformats.org/officeDocument/2006/relationships/image" Target="../media/image27.jpeg"/><Relationship Id="rId7" Type="http://schemas.openxmlformats.org/officeDocument/2006/relationships/image" Target="../media/image29.png"/><Relationship Id="rId12" Type="http://schemas.microsoft.com/office/2007/relationships/hdphoto" Target="../media/hdphoto7.wdp"/><Relationship Id="rId17" Type="http://schemas.openxmlformats.org/officeDocument/2006/relationships/image" Target="../media/image34.png"/><Relationship Id="rId2" Type="http://schemas.openxmlformats.org/officeDocument/2006/relationships/notesSlide" Target="../notesSlides/notesSlide5.xml"/><Relationship Id="rId16"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6.png"/><Relationship Id="rId15" Type="http://schemas.openxmlformats.org/officeDocument/2006/relationships/image" Target="../media/image33.png"/><Relationship Id="rId10" Type="http://schemas.microsoft.com/office/2007/relationships/hdphoto" Target="../media/hdphoto6.wdp"/><Relationship Id="rId4" Type="http://schemas.openxmlformats.org/officeDocument/2006/relationships/image" Target="../media/image28.jpeg"/><Relationship Id="rId9" Type="http://schemas.openxmlformats.org/officeDocument/2006/relationships/image" Target="../media/image30.pn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jpeg"/><Relationship Id="rId7" Type="http://schemas.openxmlformats.org/officeDocument/2006/relationships/image" Target="../media/image40.web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51.png"/><Relationship Id="rId10" Type="http://schemas.microsoft.com/office/2007/relationships/hdphoto" Target="../media/hdphoto11.wdp"/><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9.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9.png"/><Relationship Id="rId5" Type="http://schemas.openxmlformats.org/officeDocument/2006/relationships/image" Target="../media/image69.jpeg"/><Relationship Id="rId10" Type="http://schemas.microsoft.com/office/2007/relationships/hdphoto" Target="../media/hdphoto12.wdp"/><Relationship Id="rId4" Type="http://schemas.openxmlformats.org/officeDocument/2006/relationships/image" Target="../media/image68.jpe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18" Type="http://schemas.microsoft.com/office/2007/relationships/hdphoto" Target="../media/hdphoto10.wdp"/><Relationship Id="rId3" Type="http://schemas.openxmlformats.org/officeDocument/2006/relationships/image" Target="../media/image27.jpeg"/><Relationship Id="rId7" Type="http://schemas.openxmlformats.org/officeDocument/2006/relationships/image" Target="../media/image29.png"/><Relationship Id="rId12" Type="http://schemas.microsoft.com/office/2007/relationships/hdphoto" Target="../media/hdphoto7.wdp"/><Relationship Id="rId17" Type="http://schemas.openxmlformats.org/officeDocument/2006/relationships/image" Target="../media/image34.png"/><Relationship Id="rId2" Type="http://schemas.openxmlformats.org/officeDocument/2006/relationships/notesSlide" Target="../notesSlides/notesSlide13.xml"/><Relationship Id="rId16"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6.png"/><Relationship Id="rId15" Type="http://schemas.openxmlformats.org/officeDocument/2006/relationships/image" Target="../media/image33.png"/><Relationship Id="rId10" Type="http://schemas.microsoft.com/office/2007/relationships/hdphoto" Target="../media/hdphoto6.wdp"/><Relationship Id="rId4" Type="http://schemas.openxmlformats.org/officeDocument/2006/relationships/image" Target="../media/image28.jpeg"/><Relationship Id="rId9" Type="http://schemas.openxmlformats.org/officeDocument/2006/relationships/image" Target="../media/image30.png"/><Relationship Id="rId1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4.jpeg"/><Relationship Id="rId7" Type="http://schemas.openxmlformats.org/officeDocument/2006/relationships/image" Target="../media/image78.png"/><Relationship Id="rId12" Type="http://schemas.openxmlformats.org/officeDocument/2006/relationships/image" Target="../media/image82.png"/><Relationship Id="rId17" Type="http://schemas.microsoft.com/office/2007/relationships/hdphoto" Target="../media/hdphoto2.wdp"/><Relationship Id="rId2" Type="http://schemas.openxmlformats.org/officeDocument/2006/relationships/notesSlide" Target="../notesSlides/notesSlide14.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7.png"/><Relationship Id="rId11" Type="http://schemas.microsoft.com/office/2007/relationships/hdphoto" Target="../media/hdphoto13.wdp"/><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jpeg"/><Relationship Id="rId7" Type="http://schemas.microsoft.com/office/2007/relationships/hdphoto" Target="../media/hdphoto2.wdp"/><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6.png"/><Relationship Id="rId18" Type="http://schemas.microsoft.com/office/2007/relationships/hdphoto" Target="../media/hdphoto20.wdp"/><Relationship Id="rId26" Type="http://schemas.microsoft.com/office/2007/relationships/hdphoto" Target="../media/hdphoto23.wdp"/><Relationship Id="rId3" Type="http://schemas.openxmlformats.org/officeDocument/2006/relationships/image" Target="../media/image90.gif"/><Relationship Id="rId21" Type="http://schemas.openxmlformats.org/officeDocument/2006/relationships/image" Target="../media/image100.jpeg"/><Relationship Id="rId34" Type="http://schemas.openxmlformats.org/officeDocument/2006/relationships/image" Target="../media/image110.png"/><Relationship Id="rId7" Type="http://schemas.openxmlformats.org/officeDocument/2006/relationships/image" Target="../media/image93.png"/><Relationship Id="rId12" Type="http://schemas.microsoft.com/office/2007/relationships/hdphoto" Target="../media/hdphoto17.wdp"/><Relationship Id="rId17" Type="http://schemas.openxmlformats.org/officeDocument/2006/relationships/image" Target="../media/image98.png"/><Relationship Id="rId25" Type="http://schemas.openxmlformats.org/officeDocument/2006/relationships/image" Target="../media/image103.png"/><Relationship Id="rId33" Type="http://schemas.openxmlformats.org/officeDocument/2006/relationships/image" Target="../media/image109.png"/><Relationship Id="rId2" Type="http://schemas.openxmlformats.org/officeDocument/2006/relationships/notesSlide" Target="../notesSlides/notesSlide15.xml"/><Relationship Id="rId16" Type="http://schemas.microsoft.com/office/2007/relationships/hdphoto" Target="../media/hdphoto19.wdp"/><Relationship Id="rId20" Type="http://schemas.microsoft.com/office/2007/relationships/hdphoto" Target="../media/hdphoto21.wdp"/><Relationship Id="rId29" Type="http://schemas.openxmlformats.org/officeDocument/2006/relationships/image" Target="../media/image106.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95.png"/><Relationship Id="rId24" Type="http://schemas.microsoft.com/office/2007/relationships/hdphoto" Target="../media/hdphoto22.wdp"/><Relationship Id="rId32" Type="http://schemas.openxmlformats.org/officeDocument/2006/relationships/image" Target="../media/image108.jpeg"/><Relationship Id="rId5" Type="http://schemas.openxmlformats.org/officeDocument/2006/relationships/image" Target="../media/image92.png"/><Relationship Id="rId15" Type="http://schemas.openxmlformats.org/officeDocument/2006/relationships/image" Target="../media/image97.png"/><Relationship Id="rId23" Type="http://schemas.openxmlformats.org/officeDocument/2006/relationships/image" Target="../media/image102.png"/><Relationship Id="rId28" Type="http://schemas.openxmlformats.org/officeDocument/2006/relationships/image" Target="../media/image105.png"/><Relationship Id="rId36" Type="http://schemas.microsoft.com/office/2007/relationships/hdphoto" Target="../media/hdphoto2.wdp"/><Relationship Id="rId10" Type="http://schemas.microsoft.com/office/2007/relationships/hdphoto" Target="../media/hdphoto16.wdp"/><Relationship Id="rId19" Type="http://schemas.openxmlformats.org/officeDocument/2006/relationships/image" Target="../media/image99.png"/><Relationship Id="rId31" Type="http://schemas.openxmlformats.org/officeDocument/2006/relationships/image" Target="../media/image107.gif"/><Relationship Id="rId4" Type="http://schemas.openxmlformats.org/officeDocument/2006/relationships/image" Target="../media/image91.png"/><Relationship Id="rId9" Type="http://schemas.openxmlformats.org/officeDocument/2006/relationships/image" Target="../media/image94.png"/><Relationship Id="rId14" Type="http://schemas.microsoft.com/office/2007/relationships/hdphoto" Target="../media/hdphoto18.wdp"/><Relationship Id="rId22" Type="http://schemas.openxmlformats.org/officeDocument/2006/relationships/image" Target="../media/image101.png"/><Relationship Id="rId27" Type="http://schemas.openxmlformats.org/officeDocument/2006/relationships/image" Target="../media/image104.png"/><Relationship Id="rId30" Type="http://schemas.microsoft.com/office/2007/relationships/hdphoto" Target="../media/hdphoto24.wdp"/><Relationship Id="rId35"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7.xml"/><Relationship Id="rId7" Type="http://schemas.openxmlformats.org/officeDocument/2006/relationships/image" Target="../media/image8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3.jpg"/><Relationship Id="rId10" Type="http://schemas.openxmlformats.org/officeDocument/2006/relationships/image" Target="../media/image20.jpeg"/><Relationship Id="rId4" Type="http://schemas.microsoft.com/office/2007/relationships/hdphoto" Target="../media/hdphoto3.wdp"/><Relationship Id="rId9" Type="http://schemas.openxmlformats.org/officeDocument/2006/relationships/image" Target="../media/image19.jpe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A6B0D-3225-4C3B-A37C-95784AF6E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10" name="Rectangular Callout 33">
            <a:extLst>
              <a:ext uri="{FF2B5EF4-FFF2-40B4-BE49-F238E27FC236}">
                <a16:creationId xmlns:a16="http://schemas.microsoft.com/office/drawing/2014/main" id="{E6E3B267-5422-4966-952B-1B64F9352DF2}"/>
              </a:ext>
            </a:extLst>
          </p:cNvPr>
          <p:cNvSpPr/>
          <p:nvPr/>
        </p:nvSpPr>
        <p:spPr>
          <a:xfrm rot="5400000">
            <a:off x="593715" y="-593715"/>
            <a:ext cx="5143501" cy="6330931"/>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defTabSz="914400">
              <a:defRPr/>
            </a:pPr>
            <a:endParaRPr lang="en-US" kern="0" dirty="0">
              <a:solidFill>
                <a:prstClr val="white"/>
              </a:solidFill>
              <a:latin typeface="Adobe Clean"/>
            </a:endParaRPr>
          </a:p>
        </p:txBody>
      </p:sp>
      <p:sp>
        <p:nvSpPr>
          <p:cNvPr id="8" name="TextBox 7">
            <a:extLst>
              <a:ext uri="{FF2B5EF4-FFF2-40B4-BE49-F238E27FC236}">
                <a16:creationId xmlns:a16="http://schemas.microsoft.com/office/drawing/2014/main" id="{FD8A1466-CE51-4567-9B27-9135A07AE96A}"/>
              </a:ext>
            </a:extLst>
          </p:cNvPr>
          <p:cNvSpPr txBox="1"/>
          <p:nvPr/>
        </p:nvSpPr>
        <p:spPr>
          <a:xfrm>
            <a:off x="137508" y="1786920"/>
            <a:ext cx="3381054" cy="7848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dirty="0">
                <a:ln>
                  <a:noFill/>
                </a:ln>
                <a:solidFill>
                  <a:schemeClr val="bg1"/>
                </a:solidFill>
                <a:effectLst/>
                <a:uLnTx/>
                <a:uFillTx/>
              </a:rPr>
              <a:t>L A    </a:t>
            </a:r>
            <a:r>
              <a:rPr kumimoji="0" lang="en-US" sz="1500" i="0" u="none" strike="noStrike" kern="0" cap="none" spc="0" normalizeH="0" baseline="0" noProof="0" dirty="0" err="1">
                <a:ln>
                  <a:noFill/>
                </a:ln>
                <a:solidFill>
                  <a:schemeClr val="bg1"/>
                </a:solidFill>
                <a:effectLst/>
                <a:uLnTx/>
                <a:uFillTx/>
              </a:rPr>
              <a:t>A</a:t>
            </a:r>
            <a:r>
              <a:rPr kumimoji="0" lang="en-US" sz="1500" i="0" u="none" strike="noStrike" kern="0" cap="none" spc="0" normalizeH="0" baseline="0" noProof="0" dirty="0">
                <a:ln>
                  <a:noFill/>
                </a:ln>
                <a:solidFill>
                  <a:schemeClr val="bg1"/>
                </a:solidFill>
                <a:effectLst/>
                <a:uLnTx/>
                <a:uFillTx/>
              </a:rPr>
              <a:t> U T O M A T I Z A C I Ó 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dirty="0">
                <a:ln>
                  <a:noFill/>
                </a:ln>
                <a:solidFill>
                  <a:schemeClr val="bg1"/>
                </a:solidFill>
                <a:effectLst/>
                <a:uLnTx/>
                <a:uFillTx/>
              </a:rPr>
              <a:t>C O M O   </a:t>
            </a:r>
            <a:r>
              <a:rPr lang="en-US" sz="1500" kern="0" dirty="0">
                <a:solidFill>
                  <a:schemeClr val="bg1"/>
                </a:solidFill>
              </a:rPr>
              <a:t>P A R T E    D E    L A   </a:t>
            </a:r>
          </a:p>
          <a:p>
            <a:pPr marL="0" marR="0" lvl="0" indent="0" defTabSz="914400" eaLnBrk="1" fontAlgn="auto" latinLnBrk="0" hangingPunct="1">
              <a:lnSpc>
                <a:spcPct val="100000"/>
              </a:lnSpc>
              <a:spcBef>
                <a:spcPts val="0"/>
              </a:spcBef>
              <a:spcAft>
                <a:spcPts val="0"/>
              </a:spcAft>
              <a:buClrTx/>
              <a:buSzTx/>
              <a:buFontTx/>
              <a:buNone/>
              <a:tabLst/>
              <a:defRPr/>
            </a:pPr>
            <a:r>
              <a:rPr lang="en-US" sz="1500" b="1" kern="0" dirty="0">
                <a:solidFill>
                  <a:schemeClr val="bg1"/>
                </a:solidFill>
              </a:rPr>
              <a:t>T R A N S F O R M A C I Ó N    D I G I T A L</a:t>
            </a:r>
            <a:endParaRPr kumimoji="0" lang="en-US" sz="1500" b="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D92F58A2-F9F9-4701-B6AA-E9200BC45419}"/>
              </a:ext>
            </a:extLst>
          </p:cNvPr>
          <p:cNvSpPr txBox="1"/>
          <p:nvPr/>
        </p:nvSpPr>
        <p:spPr>
          <a:xfrm>
            <a:off x="137508" y="3396370"/>
            <a:ext cx="281519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rPr>
              <a:t>F E R N A N D O    M A R O N I E N E</a:t>
            </a:r>
          </a:p>
          <a:p>
            <a:pPr marL="0" marR="0" lvl="0" indent="0" defTabSz="914400" eaLnBrk="1" fontAlgn="auto" latinLnBrk="0" hangingPunct="1">
              <a:lnSpc>
                <a:spcPct val="100000"/>
              </a:lnSpc>
              <a:spcBef>
                <a:spcPts val="0"/>
              </a:spcBef>
              <a:spcAft>
                <a:spcPts val="0"/>
              </a:spcAft>
              <a:buClrTx/>
              <a:buSzTx/>
              <a:buFontTx/>
              <a:buNone/>
              <a:tabLst/>
              <a:defRPr/>
            </a:pPr>
            <a:r>
              <a:rPr lang="en-US" sz="1200" b="0" kern="0" dirty="0">
                <a:solidFill>
                  <a:schemeClr val="bg1"/>
                </a:solidFill>
              </a:rPr>
              <a:t>V I C</a:t>
            </a:r>
            <a:r>
              <a:rPr lang="en-US" sz="1200" kern="0" dirty="0">
                <a:solidFill>
                  <a:schemeClr val="bg1"/>
                </a:solidFill>
              </a:rPr>
              <a:t> E   P R E S I D E N T,  M A R K E T I N 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rPr>
              <a:t>R I C O H   </a:t>
            </a:r>
            <a:r>
              <a:rPr kumimoji="0" lang="en-US" sz="1200" b="0" i="0" u="none" strike="noStrike" kern="0" cap="none" spc="0" normalizeH="0" baseline="0" noProof="0" dirty="0">
                <a:ln>
                  <a:noFill/>
                </a:ln>
                <a:solidFill>
                  <a:schemeClr val="bg1"/>
                </a:solidFill>
                <a:effectLst/>
                <a:uLnTx/>
                <a:uFillTx/>
              </a:rPr>
              <a:t>L A T I N   A M E R I C A</a:t>
            </a:r>
          </a:p>
        </p:txBody>
      </p:sp>
      <p:pic>
        <p:nvPicPr>
          <p:cNvPr id="11" name="Picture 9" descr="ricoh_lock_up_rgb_positive-0315">
            <a:extLst>
              <a:ext uri="{FF2B5EF4-FFF2-40B4-BE49-F238E27FC236}">
                <a16:creationId xmlns:a16="http://schemas.microsoft.com/office/drawing/2014/main" id="{E7FDBD38-61E7-45F4-9CD2-39ED04CFEBC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0664" y="90822"/>
            <a:ext cx="1016599" cy="391499"/>
          </a:xfrm>
          <a:prstGeom prst="rect">
            <a:avLst/>
          </a:prstGeom>
          <a:noFill/>
          <a:ln w="9525">
            <a:noFill/>
            <a:miter lim="800000"/>
            <a:headEnd/>
            <a:tailEnd/>
          </a:ln>
        </p:spPr>
      </p:pic>
    </p:spTree>
    <p:extLst>
      <p:ext uri="{BB962C8B-B14F-4D97-AF65-F5344CB8AC3E}">
        <p14:creationId xmlns:p14="http://schemas.microsoft.com/office/powerpoint/2010/main" val="394591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B5311E-4304-4525-9259-6B019311EB76}"/>
              </a:ext>
            </a:extLst>
          </p:cNvPr>
          <p:cNvGrpSpPr/>
          <p:nvPr/>
        </p:nvGrpSpPr>
        <p:grpSpPr>
          <a:xfrm>
            <a:off x="-8114" y="-65778"/>
            <a:ext cx="9156171" cy="5226974"/>
            <a:chOff x="-8114" y="-65778"/>
            <a:chExt cx="9156171" cy="5226974"/>
          </a:xfrm>
        </p:grpSpPr>
        <p:pic>
          <p:nvPicPr>
            <p:cNvPr id="37" name="Picture 36" descr="A picture containing sky, outdoor&#10;&#10;Description automatically generated">
              <a:extLst>
                <a:ext uri="{FF2B5EF4-FFF2-40B4-BE49-F238E27FC236}">
                  <a16:creationId xmlns:a16="http://schemas.microsoft.com/office/drawing/2014/main" id="{E025ADAC-E582-42C4-BDFF-F1427AED817B}"/>
                </a:ext>
              </a:extLst>
            </p:cNvPr>
            <p:cNvPicPr>
              <a:picLocks noChangeAspect="1"/>
            </p:cNvPicPr>
            <p:nvPr/>
          </p:nvPicPr>
          <p:blipFill rotWithShape="1">
            <a:blip r:embed="rId3">
              <a:extLst>
                <a:ext uri="{28A0092B-C50C-407E-A947-70E740481C1C}">
                  <a14:useLocalDpi xmlns:a14="http://schemas.microsoft.com/office/drawing/2010/main" val="0"/>
                </a:ext>
              </a:extLst>
            </a:blip>
            <a:srcRect b="91320"/>
            <a:stretch/>
          </p:blipFill>
          <p:spPr>
            <a:xfrm flipV="1">
              <a:off x="-8114" y="-65778"/>
              <a:ext cx="9152114" cy="3236383"/>
            </a:xfrm>
            <a:prstGeom prst="rect">
              <a:avLst/>
            </a:prstGeom>
          </p:spPr>
        </p:pic>
        <p:pic>
          <p:nvPicPr>
            <p:cNvPr id="4" name="Picture 3" descr="A picture containing sky, outdoor&#10;&#10;Description automatically generated">
              <a:extLst>
                <a:ext uri="{FF2B5EF4-FFF2-40B4-BE49-F238E27FC236}">
                  <a16:creationId xmlns:a16="http://schemas.microsoft.com/office/drawing/2014/main" id="{B710BA44-5D0A-49BB-82F4-A620705A3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347"/>
            <a:stretch/>
          </p:blipFill>
          <p:spPr>
            <a:xfrm>
              <a:off x="-4057" y="3169359"/>
              <a:ext cx="9152114" cy="1991837"/>
            </a:xfrm>
            <a:prstGeom prst="rect">
              <a:avLst/>
            </a:prstGeom>
          </p:spPr>
        </p:pic>
      </p:grpSp>
      <p:sp>
        <p:nvSpPr>
          <p:cNvPr id="10" name="Title 8">
            <a:extLst>
              <a:ext uri="{FF2B5EF4-FFF2-40B4-BE49-F238E27FC236}">
                <a16:creationId xmlns:a16="http://schemas.microsoft.com/office/drawing/2014/main" id="{536FFDA5-1FD9-460C-B8AA-494BEFEF0B26}"/>
              </a:ext>
            </a:extLst>
          </p:cNvPr>
          <p:cNvSpPr txBox="1">
            <a:spLocks/>
          </p:cNvSpPr>
          <p:nvPr/>
        </p:nvSpPr>
        <p:spPr>
          <a:xfrm>
            <a:off x="879127" y="664572"/>
            <a:ext cx="7409542"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latin typeface="Arial Narrow" panose="020B0606020202030204" pitchFamily="34" charset="0"/>
              </a:rPr>
              <a:t>TODA TRANSFORMACIÓN DEBE ESTAR ALINEADO A UN PROPÓSITO</a:t>
            </a:r>
          </a:p>
        </p:txBody>
      </p:sp>
      <p:sp>
        <p:nvSpPr>
          <p:cNvPr id="11" name="Arrow: Left-Right 10">
            <a:extLst>
              <a:ext uri="{FF2B5EF4-FFF2-40B4-BE49-F238E27FC236}">
                <a16:creationId xmlns:a16="http://schemas.microsoft.com/office/drawing/2014/main" id="{BB0CAD4A-5415-401B-B6FE-FC4B97D8F793}"/>
              </a:ext>
            </a:extLst>
          </p:cNvPr>
          <p:cNvSpPr/>
          <p:nvPr/>
        </p:nvSpPr>
        <p:spPr>
          <a:xfrm>
            <a:off x="669925" y="994306"/>
            <a:ext cx="7820380" cy="609600"/>
          </a:xfrm>
          <a:prstGeom prst="leftRight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Arial Narrow" panose="020B0606020202030204" pitchFamily="34" charset="0"/>
            </a:endParaRPr>
          </a:p>
        </p:txBody>
      </p:sp>
      <p:sp>
        <p:nvSpPr>
          <p:cNvPr id="12" name="Title 8">
            <a:extLst>
              <a:ext uri="{FF2B5EF4-FFF2-40B4-BE49-F238E27FC236}">
                <a16:creationId xmlns:a16="http://schemas.microsoft.com/office/drawing/2014/main" id="{6F205E68-F98F-48D4-A642-56F712E835C3}"/>
              </a:ext>
            </a:extLst>
          </p:cNvPr>
          <p:cNvSpPr txBox="1">
            <a:spLocks/>
          </p:cNvSpPr>
          <p:nvPr/>
        </p:nvSpPr>
        <p:spPr>
          <a:xfrm>
            <a:off x="1051487" y="994306"/>
            <a:ext cx="1343123"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CAPACIDADES</a:t>
            </a:r>
            <a:endParaRPr lang="en-US" sz="800" dirty="0">
              <a:latin typeface="Arial Narrow" panose="020B0606020202030204" pitchFamily="34" charset="0"/>
            </a:endParaRPr>
          </a:p>
        </p:txBody>
      </p:sp>
      <p:sp>
        <p:nvSpPr>
          <p:cNvPr id="13" name="Title 8">
            <a:extLst>
              <a:ext uri="{FF2B5EF4-FFF2-40B4-BE49-F238E27FC236}">
                <a16:creationId xmlns:a16="http://schemas.microsoft.com/office/drawing/2014/main" id="{EA8D5B5B-4A43-40B6-8DE3-EE884639399E}"/>
              </a:ext>
            </a:extLst>
          </p:cNvPr>
          <p:cNvSpPr txBox="1">
            <a:spLocks/>
          </p:cNvSpPr>
          <p:nvPr/>
        </p:nvSpPr>
        <p:spPr>
          <a:xfrm>
            <a:off x="6866021" y="994306"/>
            <a:ext cx="1343123"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IDENTIDAD</a:t>
            </a:r>
            <a:endParaRPr lang="en-US" sz="800" dirty="0">
              <a:latin typeface="Arial Narrow" panose="020B0606020202030204" pitchFamily="34" charset="0"/>
            </a:endParaRPr>
          </a:p>
        </p:txBody>
      </p:sp>
      <p:pic>
        <p:nvPicPr>
          <p:cNvPr id="32" name="Picture 9" descr="ricoh_lock_up_rgb_positive-0315">
            <a:extLst>
              <a:ext uri="{FF2B5EF4-FFF2-40B4-BE49-F238E27FC236}">
                <a16:creationId xmlns:a16="http://schemas.microsoft.com/office/drawing/2014/main" id="{EAA90F3F-24C5-4EDE-96D5-738F34A91B36}"/>
              </a:ext>
            </a:extLst>
          </p:cNvPr>
          <p:cNvPicPr>
            <a:picLocks noChangeAspect="1" noChangeArrowheads="1"/>
          </p:cNvPicPr>
          <p:nvPr/>
        </p:nvPicPr>
        <p:blipFill>
          <a:blip r:embed="rId5" cstate="screen">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8019272" y="128587"/>
            <a:ext cx="942065" cy="36279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F651336-0758-45BC-BFBC-64163EFCF9CB}"/>
              </a:ext>
            </a:extLst>
          </p:cNvPr>
          <p:cNvGrpSpPr/>
          <p:nvPr/>
        </p:nvGrpSpPr>
        <p:grpSpPr>
          <a:xfrm>
            <a:off x="4632959" y="1509342"/>
            <a:ext cx="3479410" cy="1663374"/>
            <a:chOff x="4632959" y="1487910"/>
            <a:chExt cx="3479410" cy="1663374"/>
          </a:xfrm>
        </p:grpSpPr>
        <p:sp>
          <p:nvSpPr>
            <p:cNvPr id="15" name="Rectangle 14">
              <a:extLst>
                <a:ext uri="{FF2B5EF4-FFF2-40B4-BE49-F238E27FC236}">
                  <a16:creationId xmlns:a16="http://schemas.microsoft.com/office/drawing/2014/main" id="{8B0B4443-88B8-41CF-868F-8DA33A6532F6}"/>
                </a:ext>
              </a:extLst>
            </p:cNvPr>
            <p:cNvSpPr/>
            <p:nvPr/>
          </p:nvSpPr>
          <p:spPr>
            <a:xfrm>
              <a:off x="4632960" y="1487910"/>
              <a:ext cx="3479409" cy="31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8">
              <a:extLst>
                <a:ext uri="{FF2B5EF4-FFF2-40B4-BE49-F238E27FC236}">
                  <a16:creationId xmlns:a16="http://schemas.microsoft.com/office/drawing/2014/main" id="{63463CE1-AEF4-41D1-85E4-6537F192ABA6}"/>
                </a:ext>
              </a:extLst>
            </p:cNvPr>
            <p:cNvSpPr txBox="1">
              <a:spLocks/>
            </p:cNvSpPr>
            <p:nvPr/>
          </p:nvSpPr>
          <p:spPr>
            <a:xfrm>
              <a:off x="5413761" y="1503315"/>
              <a:ext cx="1917807" cy="280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a:latin typeface="Arial Narrow" panose="020B0606020202030204" pitchFamily="34" charset="0"/>
                </a:rPr>
                <a:t>MODELO DE NEGOCIO</a:t>
              </a:r>
              <a:endParaRPr lang="en-US" sz="1200" dirty="0">
                <a:latin typeface="Arial Narrow" panose="020B0606020202030204" pitchFamily="34" charset="0"/>
              </a:endParaRPr>
            </a:p>
          </p:txBody>
        </p:sp>
        <p:sp>
          <p:nvSpPr>
            <p:cNvPr id="23" name="Rectangle 22">
              <a:extLst>
                <a:ext uri="{FF2B5EF4-FFF2-40B4-BE49-F238E27FC236}">
                  <a16:creationId xmlns:a16="http://schemas.microsoft.com/office/drawing/2014/main" id="{CA73A503-2710-4854-BF3C-DEE08C1ECFD5}"/>
                </a:ext>
              </a:extLst>
            </p:cNvPr>
            <p:cNvSpPr/>
            <p:nvPr/>
          </p:nvSpPr>
          <p:spPr>
            <a:xfrm>
              <a:off x="4632959"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513AA40-3CD0-450C-B97F-371DBC7DF45A}"/>
                </a:ext>
              </a:extLst>
            </p:cNvPr>
            <p:cNvSpPr/>
            <p:nvPr/>
          </p:nvSpPr>
          <p:spPr>
            <a:xfrm>
              <a:off x="5814981"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D0F2C7-EA6D-4F0A-A19D-E205A7EC0D3F}"/>
                </a:ext>
              </a:extLst>
            </p:cNvPr>
            <p:cNvSpPr/>
            <p:nvPr/>
          </p:nvSpPr>
          <p:spPr>
            <a:xfrm>
              <a:off x="6997002"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8">
              <a:extLst>
                <a:ext uri="{FF2B5EF4-FFF2-40B4-BE49-F238E27FC236}">
                  <a16:creationId xmlns:a16="http://schemas.microsoft.com/office/drawing/2014/main" id="{45AE95F4-B779-44CF-86A9-BB86382885F5}"/>
                </a:ext>
              </a:extLst>
            </p:cNvPr>
            <p:cNvSpPr txBox="1">
              <a:spLocks/>
            </p:cNvSpPr>
            <p:nvPr/>
          </p:nvSpPr>
          <p:spPr>
            <a:xfrm>
              <a:off x="4649713" y="1882329"/>
              <a:ext cx="1057081"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GOBIERNO CORPORATIVO</a:t>
              </a:r>
              <a:endParaRPr lang="en-US" sz="1050" dirty="0">
                <a:latin typeface="Arial Narrow" panose="020B0606020202030204" pitchFamily="34" charset="0"/>
              </a:endParaRPr>
            </a:p>
          </p:txBody>
        </p:sp>
        <p:sp>
          <p:nvSpPr>
            <p:cNvPr id="30" name="Title 8">
              <a:extLst>
                <a:ext uri="{FF2B5EF4-FFF2-40B4-BE49-F238E27FC236}">
                  <a16:creationId xmlns:a16="http://schemas.microsoft.com/office/drawing/2014/main" id="{3A93784A-CEF0-4E38-8056-538CF16CEA1F}"/>
                </a:ext>
              </a:extLst>
            </p:cNvPr>
            <p:cNvSpPr txBox="1">
              <a:spLocks/>
            </p:cNvSpPr>
            <p:nvPr/>
          </p:nvSpPr>
          <p:spPr>
            <a:xfrm>
              <a:off x="5765080" y="1882329"/>
              <a:ext cx="1212508"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ESTRATEGIA</a:t>
              </a:r>
              <a:endParaRPr lang="en-US" sz="1050" dirty="0">
                <a:latin typeface="Arial Narrow" panose="020B0606020202030204" pitchFamily="34" charset="0"/>
              </a:endParaRPr>
            </a:p>
          </p:txBody>
        </p:sp>
        <p:sp>
          <p:nvSpPr>
            <p:cNvPr id="31" name="Title 8">
              <a:extLst>
                <a:ext uri="{FF2B5EF4-FFF2-40B4-BE49-F238E27FC236}">
                  <a16:creationId xmlns:a16="http://schemas.microsoft.com/office/drawing/2014/main" id="{79480A41-0F6B-4650-83A5-76571C3BA8B2}"/>
                </a:ext>
              </a:extLst>
            </p:cNvPr>
            <p:cNvSpPr txBox="1">
              <a:spLocks/>
            </p:cNvSpPr>
            <p:nvPr/>
          </p:nvSpPr>
          <p:spPr>
            <a:xfrm>
              <a:off x="7031867" y="1882329"/>
              <a:ext cx="1057081"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MISIÓN Y VISIÓN</a:t>
              </a:r>
              <a:endParaRPr lang="en-US" sz="1050" dirty="0">
                <a:latin typeface="Arial Narrow" panose="020B0606020202030204" pitchFamily="34" charset="0"/>
              </a:endParaRPr>
            </a:p>
          </p:txBody>
        </p:sp>
        <p:pic>
          <p:nvPicPr>
            <p:cNvPr id="42" name="Picture 41" descr="A picture containing object&#10;&#10;Description automatically generated">
              <a:extLst>
                <a:ext uri="{FF2B5EF4-FFF2-40B4-BE49-F238E27FC236}">
                  <a16:creationId xmlns:a16="http://schemas.microsoft.com/office/drawing/2014/main" id="{E82FCE7F-C206-4482-B6A7-197E13A3E424}"/>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902777" y="2575553"/>
              <a:ext cx="575731" cy="575731"/>
            </a:xfrm>
            <a:prstGeom prst="rect">
              <a:avLst/>
            </a:prstGeom>
          </p:spPr>
        </p:pic>
        <p:pic>
          <p:nvPicPr>
            <p:cNvPr id="43" name="Picture 42" descr="A close up of a logo&#10;&#10;Description automatically generated">
              <a:extLst>
                <a:ext uri="{FF2B5EF4-FFF2-40B4-BE49-F238E27FC236}">
                  <a16:creationId xmlns:a16="http://schemas.microsoft.com/office/drawing/2014/main" id="{C5A978BA-342C-4D5C-AC51-8535E33D0E7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266820" y="2543451"/>
              <a:ext cx="575731" cy="575731"/>
            </a:xfrm>
            <a:prstGeom prst="rect">
              <a:avLst/>
            </a:prstGeom>
          </p:spPr>
        </p:pic>
        <p:pic>
          <p:nvPicPr>
            <p:cNvPr id="45" name="Picture 44" descr="A close up of a logo&#10;&#10;Description automatically generated">
              <a:extLst>
                <a:ext uri="{FF2B5EF4-FFF2-40B4-BE49-F238E27FC236}">
                  <a16:creationId xmlns:a16="http://schemas.microsoft.com/office/drawing/2014/main" id="{128F5542-2D09-4672-B3AE-67050AA4956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97030" y="2564091"/>
              <a:ext cx="551268" cy="551268"/>
            </a:xfrm>
            <a:prstGeom prst="rect">
              <a:avLst/>
            </a:prstGeom>
          </p:spPr>
        </p:pic>
      </p:grpSp>
      <p:grpSp>
        <p:nvGrpSpPr>
          <p:cNvPr id="2" name="Group 1">
            <a:extLst>
              <a:ext uri="{FF2B5EF4-FFF2-40B4-BE49-F238E27FC236}">
                <a16:creationId xmlns:a16="http://schemas.microsoft.com/office/drawing/2014/main" id="{706DAA8E-D24A-4B6E-9654-1474E95243AA}"/>
              </a:ext>
            </a:extLst>
          </p:cNvPr>
          <p:cNvGrpSpPr/>
          <p:nvPr/>
        </p:nvGrpSpPr>
        <p:grpSpPr>
          <a:xfrm>
            <a:off x="1015559" y="1513463"/>
            <a:ext cx="3528628" cy="1647567"/>
            <a:chOff x="1015559" y="1492031"/>
            <a:chExt cx="3528628" cy="1647567"/>
          </a:xfrm>
        </p:grpSpPr>
        <p:sp>
          <p:nvSpPr>
            <p:cNvPr id="14" name="Rectangle 13">
              <a:extLst>
                <a:ext uri="{FF2B5EF4-FFF2-40B4-BE49-F238E27FC236}">
                  <a16:creationId xmlns:a16="http://schemas.microsoft.com/office/drawing/2014/main" id="{0B3EA065-5553-4975-B89A-F30962A1EDFD}"/>
                </a:ext>
              </a:extLst>
            </p:cNvPr>
            <p:cNvSpPr/>
            <p:nvPr/>
          </p:nvSpPr>
          <p:spPr>
            <a:xfrm>
              <a:off x="1031631" y="1492031"/>
              <a:ext cx="3479409" cy="31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65DB8F84-EB30-46AD-A129-03A689FF5C71}"/>
                </a:ext>
              </a:extLst>
            </p:cNvPr>
            <p:cNvSpPr txBox="1">
              <a:spLocks/>
            </p:cNvSpPr>
            <p:nvPr/>
          </p:nvSpPr>
          <p:spPr>
            <a:xfrm>
              <a:off x="1812432" y="1507436"/>
              <a:ext cx="1917807" cy="280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a:latin typeface="Arial Narrow" panose="020B0606020202030204" pitchFamily="34" charset="0"/>
                </a:rPr>
                <a:t>MODELO OPERATIVO</a:t>
              </a:r>
              <a:endParaRPr lang="en-US" sz="1200" dirty="0">
                <a:latin typeface="Arial Narrow" panose="020B0606020202030204" pitchFamily="34" charset="0"/>
              </a:endParaRPr>
            </a:p>
          </p:txBody>
        </p:sp>
        <p:sp>
          <p:nvSpPr>
            <p:cNvPr id="19" name="Rectangle 18">
              <a:extLst>
                <a:ext uri="{FF2B5EF4-FFF2-40B4-BE49-F238E27FC236}">
                  <a16:creationId xmlns:a16="http://schemas.microsoft.com/office/drawing/2014/main" id="{63AA77E5-80D1-4AFE-AC54-C20CCE836ABD}"/>
                </a:ext>
              </a:extLst>
            </p:cNvPr>
            <p:cNvSpPr/>
            <p:nvPr/>
          </p:nvSpPr>
          <p:spPr>
            <a:xfrm>
              <a:off x="1031631"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70FEE4-F463-4B65-9A11-485F308AEDBF}"/>
                </a:ext>
              </a:extLst>
            </p:cNvPr>
            <p:cNvSpPr/>
            <p:nvPr/>
          </p:nvSpPr>
          <p:spPr>
            <a:xfrm>
              <a:off x="2213653"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6071F1-8676-4DDC-950D-A332AE39972B}"/>
                </a:ext>
              </a:extLst>
            </p:cNvPr>
            <p:cNvSpPr/>
            <p:nvPr/>
          </p:nvSpPr>
          <p:spPr>
            <a:xfrm>
              <a:off x="3395674"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8">
              <a:extLst>
                <a:ext uri="{FF2B5EF4-FFF2-40B4-BE49-F238E27FC236}">
                  <a16:creationId xmlns:a16="http://schemas.microsoft.com/office/drawing/2014/main" id="{2D316AC6-EAE9-473C-A6D8-9C238CAC0B90}"/>
                </a:ext>
              </a:extLst>
            </p:cNvPr>
            <p:cNvSpPr txBox="1">
              <a:spLocks/>
            </p:cNvSpPr>
            <p:nvPr/>
          </p:nvSpPr>
          <p:spPr>
            <a:xfrm>
              <a:off x="1015559"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HERRAMIENTAS</a:t>
              </a:r>
            </a:p>
            <a:p>
              <a:r>
                <a:rPr lang="pt-BR" sz="1050" dirty="0">
                  <a:latin typeface="Arial Narrow" panose="020B0606020202030204" pitchFamily="34" charset="0"/>
                </a:rPr>
                <a:t>Y TECNOLOGÍA</a:t>
              </a:r>
              <a:endParaRPr lang="en-US" sz="1050" dirty="0">
                <a:latin typeface="Arial Narrow" panose="020B0606020202030204" pitchFamily="34" charset="0"/>
              </a:endParaRPr>
            </a:p>
          </p:txBody>
        </p:sp>
        <p:sp>
          <p:nvSpPr>
            <p:cNvPr id="27" name="Title 8">
              <a:extLst>
                <a:ext uri="{FF2B5EF4-FFF2-40B4-BE49-F238E27FC236}">
                  <a16:creationId xmlns:a16="http://schemas.microsoft.com/office/drawing/2014/main" id="{489D57C8-157E-43E8-83B4-B744ED7077C3}"/>
                </a:ext>
              </a:extLst>
            </p:cNvPr>
            <p:cNvSpPr txBox="1">
              <a:spLocks/>
            </p:cNvSpPr>
            <p:nvPr/>
          </p:nvSpPr>
          <p:spPr>
            <a:xfrm>
              <a:off x="2169447"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PROCESOS Y   FUNCIONES</a:t>
              </a:r>
              <a:endParaRPr lang="en-US" sz="1050" dirty="0">
                <a:latin typeface="Arial Narrow" panose="020B0606020202030204" pitchFamily="34" charset="0"/>
              </a:endParaRPr>
            </a:p>
          </p:txBody>
        </p:sp>
        <p:sp>
          <p:nvSpPr>
            <p:cNvPr id="28" name="Title 8">
              <a:extLst>
                <a:ext uri="{FF2B5EF4-FFF2-40B4-BE49-F238E27FC236}">
                  <a16:creationId xmlns:a16="http://schemas.microsoft.com/office/drawing/2014/main" id="{074CAA09-E682-45BF-B564-C6931D5B7AC5}"/>
                </a:ext>
              </a:extLst>
            </p:cNvPr>
            <p:cNvSpPr txBox="1">
              <a:spLocks/>
            </p:cNvSpPr>
            <p:nvPr/>
          </p:nvSpPr>
          <p:spPr>
            <a:xfrm>
              <a:off x="3378920"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ESTRUCTURA ORGANIZACIONAL</a:t>
              </a:r>
              <a:endParaRPr lang="en-US" sz="1050" dirty="0">
                <a:latin typeface="Arial Narrow" panose="020B0606020202030204" pitchFamily="34" charset="0"/>
              </a:endParaRPr>
            </a:p>
          </p:txBody>
        </p:sp>
        <p:pic>
          <p:nvPicPr>
            <p:cNvPr id="8" name="Picture 7" descr="A close up of a logo&#10;&#10;Description automatically generated">
              <a:extLst>
                <a:ext uri="{FF2B5EF4-FFF2-40B4-BE49-F238E27FC236}">
                  <a16:creationId xmlns:a16="http://schemas.microsoft.com/office/drawing/2014/main" id="{444F1FEF-210E-46CD-80EF-678C1148C19E}"/>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672448" y="2591037"/>
              <a:ext cx="529466" cy="529466"/>
            </a:xfrm>
            <a:prstGeom prst="rect">
              <a:avLst/>
            </a:prstGeom>
          </p:spPr>
        </p:pic>
        <p:pic>
          <p:nvPicPr>
            <p:cNvPr id="36" name="Picture 35" descr="A close up of a logo&#10;&#10;Description automatically generated">
              <a:extLst>
                <a:ext uri="{FF2B5EF4-FFF2-40B4-BE49-F238E27FC236}">
                  <a16:creationId xmlns:a16="http://schemas.microsoft.com/office/drawing/2014/main" id="{AD3D7540-9CEC-40DC-A806-916B0B8051EE}"/>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26463" y="2613895"/>
              <a:ext cx="525703" cy="525703"/>
            </a:xfrm>
            <a:prstGeom prst="rect">
              <a:avLst/>
            </a:prstGeom>
          </p:spPr>
        </p:pic>
        <p:grpSp>
          <p:nvGrpSpPr>
            <p:cNvPr id="46" name="Group 45">
              <a:extLst>
                <a:ext uri="{FF2B5EF4-FFF2-40B4-BE49-F238E27FC236}">
                  <a16:creationId xmlns:a16="http://schemas.microsoft.com/office/drawing/2014/main" id="{F1DD22DA-A07E-4BA9-BF4F-A72CC8B6868A}"/>
                </a:ext>
              </a:extLst>
            </p:cNvPr>
            <p:cNvGrpSpPr/>
            <p:nvPr/>
          </p:nvGrpSpPr>
          <p:grpSpPr>
            <a:xfrm>
              <a:off x="2466308" y="2590384"/>
              <a:ext cx="610056" cy="549214"/>
              <a:chOff x="2456729" y="2854707"/>
              <a:chExt cx="610056" cy="549214"/>
            </a:xfrm>
          </p:grpSpPr>
          <p:pic>
            <p:nvPicPr>
              <p:cNvPr id="3" name="Picture 2" descr="A close up of a logo&#10;&#10;Description automatically generated">
                <a:extLst>
                  <a:ext uri="{FF2B5EF4-FFF2-40B4-BE49-F238E27FC236}">
                    <a16:creationId xmlns:a16="http://schemas.microsoft.com/office/drawing/2014/main" id="{F9C254B5-9A8E-4FFD-B8B1-74D1092C593D}"/>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rcRect b="26922"/>
              <a:stretch/>
            </p:blipFill>
            <p:spPr>
              <a:xfrm>
                <a:off x="2456729" y="2854707"/>
                <a:ext cx="610056" cy="445815"/>
              </a:xfrm>
              <a:prstGeom prst="rect">
                <a:avLst/>
              </a:prstGeom>
            </p:spPr>
          </p:pic>
          <p:pic>
            <p:nvPicPr>
              <p:cNvPr id="47" name="Picture 46" descr="A close up of a logo&#10;&#10;Description automatically generated">
                <a:extLst>
                  <a:ext uri="{FF2B5EF4-FFF2-40B4-BE49-F238E27FC236}">
                    <a16:creationId xmlns:a16="http://schemas.microsoft.com/office/drawing/2014/main" id="{E78853E5-DFC7-4853-97A7-C59FF74DD51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t="81287"/>
              <a:stretch/>
            </p:blipFill>
            <p:spPr>
              <a:xfrm>
                <a:off x="2526016" y="3305547"/>
                <a:ext cx="525703" cy="98374"/>
              </a:xfrm>
              <a:prstGeom prst="rect">
                <a:avLst/>
              </a:prstGeom>
            </p:spPr>
          </p:pic>
        </p:grpSp>
      </p:grpSp>
      <p:grpSp>
        <p:nvGrpSpPr>
          <p:cNvPr id="18" name="Group 17">
            <a:extLst>
              <a:ext uri="{FF2B5EF4-FFF2-40B4-BE49-F238E27FC236}">
                <a16:creationId xmlns:a16="http://schemas.microsoft.com/office/drawing/2014/main" id="{B236B08B-900C-4C87-AF77-EA0473AD7E6E}"/>
              </a:ext>
            </a:extLst>
          </p:cNvPr>
          <p:cNvGrpSpPr/>
          <p:nvPr/>
        </p:nvGrpSpPr>
        <p:grpSpPr>
          <a:xfrm>
            <a:off x="1029130" y="3240748"/>
            <a:ext cx="6949776" cy="576887"/>
            <a:chOff x="1029130" y="3219316"/>
            <a:chExt cx="6949776" cy="576887"/>
          </a:xfrm>
        </p:grpSpPr>
        <p:sp>
          <p:nvSpPr>
            <p:cNvPr id="6" name="Arrow: Pentagon 5">
              <a:extLst>
                <a:ext uri="{FF2B5EF4-FFF2-40B4-BE49-F238E27FC236}">
                  <a16:creationId xmlns:a16="http://schemas.microsoft.com/office/drawing/2014/main" id="{A7112491-14F2-44C7-A187-D4523C0D6751}"/>
                </a:ext>
              </a:extLst>
            </p:cNvPr>
            <p:cNvSpPr/>
            <p:nvPr/>
          </p:nvSpPr>
          <p:spPr>
            <a:xfrm>
              <a:off x="1029130" y="3238555"/>
              <a:ext cx="2280633" cy="24362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8D757553-462B-40D2-83FB-29BEDECB0D16}"/>
                </a:ext>
              </a:extLst>
            </p:cNvPr>
            <p:cNvSpPr/>
            <p:nvPr/>
          </p:nvSpPr>
          <p:spPr>
            <a:xfrm>
              <a:off x="3278474" y="3234844"/>
              <a:ext cx="2369405" cy="2510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39">
              <a:extLst>
                <a:ext uri="{FF2B5EF4-FFF2-40B4-BE49-F238E27FC236}">
                  <a16:creationId xmlns:a16="http://schemas.microsoft.com/office/drawing/2014/main" id="{D9790071-8532-4267-A1F6-B37F2821C635}"/>
                </a:ext>
              </a:extLst>
            </p:cNvPr>
            <p:cNvSpPr/>
            <p:nvPr/>
          </p:nvSpPr>
          <p:spPr>
            <a:xfrm>
              <a:off x="5609501" y="3234844"/>
              <a:ext cx="2369405" cy="2510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itle 8">
              <a:extLst>
                <a:ext uri="{FF2B5EF4-FFF2-40B4-BE49-F238E27FC236}">
                  <a16:creationId xmlns:a16="http://schemas.microsoft.com/office/drawing/2014/main" id="{F7F2C679-BD32-4E6E-A5AE-16D71B1DD384}"/>
                </a:ext>
              </a:extLst>
            </p:cNvPr>
            <p:cNvSpPr txBox="1">
              <a:spLocks/>
            </p:cNvSpPr>
            <p:nvPr/>
          </p:nvSpPr>
          <p:spPr>
            <a:xfrm>
              <a:off x="1408957"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OPTIMIZAR</a:t>
              </a:r>
              <a:endParaRPr lang="en-US" sz="800" dirty="0">
                <a:latin typeface="Arial Narrow" panose="020B0606020202030204" pitchFamily="34" charset="0"/>
              </a:endParaRPr>
            </a:p>
          </p:txBody>
        </p:sp>
        <p:sp>
          <p:nvSpPr>
            <p:cNvPr id="44" name="Title 8">
              <a:extLst>
                <a:ext uri="{FF2B5EF4-FFF2-40B4-BE49-F238E27FC236}">
                  <a16:creationId xmlns:a16="http://schemas.microsoft.com/office/drawing/2014/main" id="{049B8AD6-4213-4AB8-A0D5-27991A192A51}"/>
                </a:ext>
              </a:extLst>
            </p:cNvPr>
            <p:cNvSpPr txBox="1">
              <a:spLocks/>
            </p:cNvSpPr>
            <p:nvPr/>
          </p:nvSpPr>
          <p:spPr>
            <a:xfrm>
              <a:off x="3791615"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CRECER</a:t>
              </a:r>
              <a:endParaRPr lang="en-US" sz="800" dirty="0">
                <a:latin typeface="Arial Narrow" panose="020B0606020202030204" pitchFamily="34" charset="0"/>
              </a:endParaRPr>
            </a:p>
          </p:txBody>
        </p:sp>
        <p:sp>
          <p:nvSpPr>
            <p:cNvPr id="48" name="Title 8">
              <a:extLst>
                <a:ext uri="{FF2B5EF4-FFF2-40B4-BE49-F238E27FC236}">
                  <a16:creationId xmlns:a16="http://schemas.microsoft.com/office/drawing/2014/main" id="{ACF3E6AA-9671-484B-87F8-225A5D7A1013}"/>
                </a:ext>
              </a:extLst>
            </p:cNvPr>
            <p:cNvSpPr txBox="1">
              <a:spLocks/>
            </p:cNvSpPr>
            <p:nvPr/>
          </p:nvSpPr>
          <p:spPr>
            <a:xfrm>
              <a:off x="6122642"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INNOVAR</a:t>
              </a:r>
              <a:endParaRPr lang="en-US" sz="800" dirty="0">
                <a:latin typeface="Arial Narrow" panose="020B0606020202030204" pitchFamily="34" charset="0"/>
              </a:endParaRPr>
            </a:p>
          </p:txBody>
        </p:sp>
        <p:sp>
          <p:nvSpPr>
            <p:cNvPr id="9" name="Rectangle 8">
              <a:extLst>
                <a:ext uri="{FF2B5EF4-FFF2-40B4-BE49-F238E27FC236}">
                  <a16:creationId xmlns:a16="http://schemas.microsoft.com/office/drawing/2014/main" id="{8BD3AB47-6187-42F9-AA40-AD215EE29426}"/>
                </a:ext>
              </a:extLst>
            </p:cNvPr>
            <p:cNvSpPr/>
            <p:nvPr/>
          </p:nvSpPr>
          <p:spPr>
            <a:xfrm>
              <a:off x="1029130" y="3534106"/>
              <a:ext cx="6923379" cy="24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8">
              <a:extLst>
                <a:ext uri="{FF2B5EF4-FFF2-40B4-BE49-F238E27FC236}">
                  <a16:creationId xmlns:a16="http://schemas.microsoft.com/office/drawing/2014/main" id="{1B273D28-38C4-47FA-AD41-B25D256C46DB}"/>
                </a:ext>
              </a:extLst>
            </p:cNvPr>
            <p:cNvSpPr txBox="1">
              <a:spLocks/>
            </p:cNvSpPr>
            <p:nvPr/>
          </p:nvSpPr>
          <p:spPr>
            <a:xfrm>
              <a:off x="2972168" y="3514102"/>
              <a:ext cx="303730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PROTEGER EL NEGOCIO</a:t>
              </a:r>
              <a:endParaRPr lang="en-US" sz="800" dirty="0">
                <a:latin typeface="Arial Narrow" panose="020B0606020202030204" pitchFamily="34" charset="0"/>
              </a:endParaRPr>
            </a:p>
          </p:txBody>
        </p:sp>
      </p:grpSp>
      <p:sp>
        <p:nvSpPr>
          <p:cNvPr id="50" name="Plaque 10">
            <a:extLst>
              <a:ext uri="{FF2B5EF4-FFF2-40B4-BE49-F238E27FC236}">
                <a16:creationId xmlns:a16="http://schemas.microsoft.com/office/drawing/2014/main" id="{81CFED77-22EC-4A74-8E0B-AE6A8AFF5DDE}"/>
              </a:ext>
            </a:extLst>
          </p:cNvPr>
          <p:cNvSpPr/>
          <p:nvPr/>
        </p:nvSpPr>
        <p:spPr>
          <a:xfrm flipH="1">
            <a:off x="8088947" y="685747"/>
            <a:ext cx="222089" cy="222888"/>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B2464A86-32A4-476C-99A6-976154A39AC0}"/>
              </a:ext>
            </a:extLst>
          </p:cNvPr>
          <p:cNvSpPr txBox="1"/>
          <p:nvPr/>
        </p:nvSpPr>
        <p:spPr>
          <a:xfrm>
            <a:off x="988785" y="3832025"/>
            <a:ext cx="2476768" cy="276999"/>
          </a:xfrm>
          <a:prstGeom prst="rect">
            <a:avLst/>
          </a:prstGeom>
          <a:noFill/>
        </p:spPr>
        <p:txBody>
          <a:bodyPr wrap="none" rtlCol="0">
            <a:spAutoFit/>
          </a:bodyPr>
          <a:lstStyle/>
          <a:p>
            <a:r>
              <a:rPr lang="pt-BR" sz="1200" dirty="0">
                <a:solidFill>
                  <a:schemeClr val="bg1"/>
                </a:solidFill>
              </a:rPr>
              <a:t>Información de propriedad de KPMG</a:t>
            </a:r>
            <a:endParaRPr lang="en-US" sz="1200" dirty="0">
              <a:solidFill>
                <a:schemeClr val="bg1"/>
              </a:solidFill>
            </a:endParaRPr>
          </a:p>
        </p:txBody>
      </p:sp>
    </p:spTree>
    <p:extLst>
      <p:ext uri="{BB962C8B-B14F-4D97-AF65-F5344CB8AC3E}">
        <p14:creationId xmlns:p14="http://schemas.microsoft.com/office/powerpoint/2010/main" val="366433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building, fence&#10;&#10;Description automatically generated">
            <a:extLst>
              <a:ext uri="{FF2B5EF4-FFF2-40B4-BE49-F238E27FC236}">
                <a16:creationId xmlns:a16="http://schemas.microsoft.com/office/drawing/2014/main" id="{88A79D2C-E6C1-4CD1-8495-8D713AC7C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385"/>
            <a:ext cx="9306718" cy="6514703"/>
          </a:xfrm>
          <a:prstGeom prst="rect">
            <a:avLst/>
          </a:prstGeom>
        </p:spPr>
      </p:pic>
      <p:pic>
        <p:nvPicPr>
          <p:cNvPr id="15" name="Picture 9" descr="ricoh_lock_up_rgb_positive-0315">
            <a:extLst>
              <a:ext uri="{FF2B5EF4-FFF2-40B4-BE49-F238E27FC236}">
                <a16:creationId xmlns:a16="http://schemas.microsoft.com/office/drawing/2014/main" id="{99E80B00-DE6A-4B28-A5E2-3C3FD01F81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7" name="Plaque 10">
            <a:extLst>
              <a:ext uri="{FF2B5EF4-FFF2-40B4-BE49-F238E27FC236}">
                <a16:creationId xmlns:a16="http://schemas.microsoft.com/office/drawing/2014/main" id="{64DBC571-8DC6-4672-B016-46829159C0BE}"/>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DF981E3A-4BA4-4859-905D-C6099C00169E}"/>
              </a:ext>
            </a:extLst>
          </p:cNvPr>
          <p:cNvSpPr txBox="1"/>
          <p:nvPr/>
        </p:nvSpPr>
        <p:spPr>
          <a:xfrm>
            <a:off x="1211296" y="2120937"/>
            <a:ext cx="7233070"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kern="0" dirty="0"/>
              <a:t>C Ó M O    B U S C A M O S   </a:t>
            </a:r>
            <a:r>
              <a:rPr lang="en-US" sz="1500" b="1" kern="0" dirty="0"/>
              <a:t>N U E V O S   M O D E L O S  DE   N E G O C I O S   </a:t>
            </a:r>
            <a:r>
              <a:rPr lang="en-US" sz="1500" kern="0" dirty="0"/>
              <a:t>E N    </a:t>
            </a:r>
            <a:r>
              <a:rPr lang="en-US" sz="1500" b="1" kern="0" dirty="0"/>
              <a:t>R I C O H</a:t>
            </a:r>
            <a:endParaRPr kumimoji="0" lang="en-US" sz="15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44954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lking down a street&#10;&#10;Description automatically generated">
            <a:extLst>
              <a:ext uri="{FF2B5EF4-FFF2-40B4-BE49-F238E27FC236}">
                <a16:creationId xmlns:a16="http://schemas.microsoft.com/office/drawing/2014/main" id="{F5C2B18C-BD03-4714-8916-5ADBC8C394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832"/>
          <a:stretch/>
        </p:blipFill>
        <p:spPr>
          <a:xfrm>
            <a:off x="7850" y="-319314"/>
            <a:ext cx="9176224" cy="5515428"/>
          </a:xfrm>
          <a:prstGeom prst="rect">
            <a:avLst/>
          </a:prstGeom>
        </p:spPr>
      </p:pic>
      <p:pic>
        <p:nvPicPr>
          <p:cNvPr id="7" name="Picture 9" descr="ricoh_lock_up_rgb_positive-03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1" name="Rectangle 20">
            <a:extLst>
              <a:ext uri="{FF2B5EF4-FFF2-40B4-BE49-F238E27FC236}">
                <a16:creationId xmlns:a16="http://schemas.microsoft.com/office/drawing/2014/main" id="{FB1BE1EE-4B98-4123-A360-B821EF1D162A}"/>
              </a:ext>
            </a:extLst>
          </p:cNvPr>
          <p:cNvSpPr/>
          <p:nvPr/>
        </p:nvSpPr>
        <p:spPr>
          <a:xfrm rot="16200000" flipV="1">
            <a:off x="2954089" y="365521"/>
            <a:ext cx="3283744" cy="8686801"/>
          </a:xfrm>
          <a:prstGeom prst="rect">
            <a:avLst/>
          </a:prstGeom>
          <a:gradFill rotWithShape="1">
            <a:gsLst>
              <a:gs pos="50000">
                <a:sysClr val="window" lastClr="FFFFFF"/>
              </a:gs>
              <a:gs pos="100000">
                <a:sysClr val="window" lastClr="FFFFFF">
                  <a:alpha val="0"/>
                </a:sysClr>
              </a:gs>
            </a:gsLst>
            <a:lin ang="0" scaled="0"/>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Plaque 10">
            <a:extLst>
              <a:ext uri="{FF2B5EF4-FFF2-40B4-BE49-F238E27FC236}">
                <a16:creationId xmlns:a16="http://schemas.microsoft.com/office/drawing/2014/main" id="{09373132-0F5B-4341-A20B-32F39D9C1B6B}"/>
              </a:ext>
            </a:extLst>
          </p:cNvPr>
          <p:cNvSpPr/>
          <p:nvPr/>
        </p:nvSpPr>
        <p:spPr>
          <a:xfrm flipH="1">
            <a:off x="4819302" y="1878118"/>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A334B32E-E3C2-44C5-AE2C-7D28E51E265F}"/>
              </a:ext>
            </a:extLst>
          </p:cNvPr>
          <p:cNvSpPr txBox="1"/>
          <p:nvPr/>
        </p:nvSpPr>
        <p:spPr>
          <a:xfrm>
            <a:off x="2281197" y="4490958"/>
            <a:ext cx="4905510"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kern="0" dirty="0"/>
              <a:t>P R I M E R O    </a:t>
            </a:r>
            <a:r>
              <a:rPr lang="en-US" sz="1500" kern="0" dirty="0" err="1"/>
              <a:t>O</a:t>
            </a:r>
            <a:r>
              <a:rPr lang="en-US" sz="1500" kern="0" dirty="0"/>
              <a:t> B S E R V A M O S    A </a:t>
            </a:r>
            <a:r>
              <a:rPr lang="en-US" sz="1500" b="1" kern="0" dirty="0"/>
              <a:t>   </a:t>
            </a:r>
            <a:r>
              <a:rPr lang="en-US" sz="1500" kern="0" dirty="0"/>
              <a:t>L O S   </a:t>
            </a:r>
            <a:r>
              <a:rPr lang="en-US" sz="1500" b="1" kern="0" dirty="0"/>
              <a:t>C  A M B I O S</a:t>
            </a:r>
            <a:endParaRPr kumimoji="0" lang="en-US" sz="1500" i="0" u="none" strike="noStrike" kern="0" cap="none" spc="0" normalizeH="0" baseline="0" noProof="0" dirty="0">
              <a:ln>
                <a:noFill/>
              </a:ln>
              <a:effectLst/>
              <a:uLnTx/>
              <a:uFillTx/>
            </a:endParaRPr>
          </a:p>
        </p:txBody>
      </p:sp>
      <p:sp>
        <p:nvSpPr>
          <p:cNvPr id="24" name="TextBox 23">
            <a:extLst>
              <a:ext uri="{FF2B5EF4-FFF2-40B4-BE49-F238E27FC236}">
                <a16:creationId xmlns:a16="http://schemas.microsoft.com/office/drawing/2014/main" id="{CF6085F6-B4CD-41EB-9FEA-B454D2726761}"/>
              </a:ext>
            </a:extLst>
          </p:cNvPr>
          <p:cNvSpPr txBox="1"/>
          <p:nvPr/>
        </p:nvSpPr>
        <p:spPr>
          <a:xfrm>
            <a:off x="2517640" y="4787719"/>
            <a:ext cx="4519186" cy="323165"/>
          </a:xfrm>
          <a:prstGeom prst="rect">
            <a:avLst/>
          </a:prstGeom>
          <a:noFill/>
        </p:spPr>
        <p:txBody>
          <a:bodyPr wrap="none" rtlCol="0">
            <a:spAutoFit/>
          </a:bodyPr>
          <a:lstStyle/>
          <a:p>
            <a:pPr lvl="0"/>
            <a:r>
              <a:rPr lang="en-US" sz="1500" kern="0" dirty="0"/>
              <a:t>E N   L A    </a:t>
            </a:r>
            <a:r>
              <a:rPr lang="en-US" sz="1500" b="1" kern="0" dirty="0"/>
              <a:t>S O C I E D A D    </a:t>
            </a:r>
            <a:r>
              <a:rPr lang="en-US" sz="1500" kern="0" dirty="0"/>
              <a:t>Y    E N    L O S   </a:t>
            </a:r>
            <a:r>
              <a:rPr lang="en-US" sz="1500" b="1" kern="0" dirty="0"/>
              <a:t>C L I E N T E S</a:t>
            </a:r>
            <a:endParaRPr kumimoji="0" lang="en-US" sz="1500" b="1"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00789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CFC30B08-0775-4102-B931-6AF3AF4E098C}"/>
              </a:ext>
            </a:extLst>
          </p:cNvPr>
          <p:cNvGrpSpPr/>
          <p:nvPr/>
        </p:nvGrpSpPr>
        <p:grpSpPr>
          <a:xfrm>
            <a:off x="682995" y="2936760"/>
            <a:ext cx="888856" cy="2252410"/>
            <a:chOff x="874154" y="2936760"/>
            <a:chExt cx="888856" cy="2252410"/>
          </a:xfrm>
        </p:grpSpPr>
        <p:pic>
          <p:nvPicPr>
            <p:cNvPr id="25" name="Picture 24">
              <a:extLst>
                <a:ext uri="{FF2B5EF4-FFF2-40B4-BE49-F238E27FC236}">
                  <a16:creationId xmlns:a16="http://schemas.microsoft.com/office/drawing/2014/main" id="{609806E3-5DEF-4F19-B75A-A32F9A59E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16" r="19239"/>
            <a:stretch/>
          </p:blipFill>
          <p:spPr>
            <a:xfrm rot="341362">
              <a:off x="874154" y="2936760"/>
              <a:ext cx="888856" cy="1632640"/>
            </a:xfrm>
            <a:prstGeom prst="rect">
              <a:avLst/>
            </a:prstGeom>
          </p:spPr>
        </p:pic>
        <p:cxnSp>
          <p:nvCxnSpPr>
            <p:cNvPr id="93" name="Straight Connector 92">
              <a:extLst>
                <a:ext uri="{FF2B5EF4-FFF2-40B4-BE49-F238E27FC236}">
                  <a16:creationId xmlns:a16="http://schemas.microsoft.com/office/drawing/2014/main" id="{45BEEF91-E32D-40BF-BBD1-09AB66DE0486}"/>
                </a:ext>
              </a:extLst>
            </p:cNvPr>
            <p:cNvCxnSpPr>
              <a:cxnSpLocks/>
            </p:cNvCxnSpPr>
            <p:nvPr/>
          </p:nvCxnSpPr>
          <p:spPr>
            <a:xfrm flipH="1">
              <a:off x="1089943" y="4330273"/>
              <a:ext cx="180723" cy="85889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2" name="Plaque 10"/>
          <p:cNvSpPr/>
          <p:nvPr/>
        </p:nvSpPr>
        <p:spPr>
          <a:xfrm>
            <a:off x="228600" y="133350"/>
            <a:ext cx="441325" cy="442913"/>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5" name="Picture 4" descr="A person holding a bag and looking at the camera&#10;&#10;Description automatically generated">
            <a:extLst>
              <a:ext uri="{FF2B5EF4-FFF2-40B4-BE49-F238E27FC236}">
                <a16:creationId xmlns:a16="http://schemas.microsoft.com/office/drawing/2014/main" id="{948C10B4-87AC-4BF3-A2D5-CB1D1E4AF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515" y="293615"/>
            <a:ext cx="3233579" cy="4849885"/>
          </a:xfrm>
          <a:prstGeom prst="rect">
            <a:avLst/>
          </a:prstGeom>
        </p:spPr>
      </p:pic>
      <p:pic>
        <p:nvPicPr>
          <p:cNvPr id="10" name="Picture 9" descr="A picture containing person, boy, striped, clothing&#10;&#10;Description automatically generated">
            <a:extLst>
              <a:ext uri="{FF2B5EF4-FFF2-40B4-BE49-F238E27FC236}">
                <a16:creationId xmlns:a16="http://schemas.microsoft.com/office/drawing/2014/main" id="{DC497545-70DF-48F2-B5AA-7EECD5D44C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86"/>
          <a:stretch/>
        </p:blipFill>
        <p:spPr>
          <a:xfrm>
            <a:off x="1529981" y="1448840"/>
            <a:ext cx="2321194" cy="3707409"/>
          </a:xfrm>
          <a:prstGeom prst="rect">
            <a:avLst/>
          </a:prstGeom>
        </p:spPr>
      </p:pic>
      <p:pic>
        <p:nvPicPr>
          <p:cNvPr id="15" name="Picture 14">
            <a:extLst>
              <a:ext uri="{FF2B5EF4-FFF2-40B4-BE49-F238E27FC236}">
                <a16:creationId xmlns:a16="http://schemas.microsoft.com/office/drawing/2014/main" id="{3FC966C2-F05A-4763-A2AC-E99DB8ED41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20701" y="2835478"/>
            <a:ext cx="2523299" cy="2308021"/>
          </a:xfrm>
          <a:prstGeom prst="rect">
            <a:avLst/>
          </a:prstGeom>
        </p:spPr>
      </p:pic>
      <p:sp>
        <p:nvSpPr>
          <p:cNvPr id="17" name="TextBox 16">
            <a:extLst>
              <a:ext uri="{FF2B5EF4-FFF2-40B4-BE49-F238E27FC236}">
                <a16:creationId xmlns:a16="http://schemas.microsoft.com/office/drawing/2014/main" id="{0F8DA6D4-D790-456F-B3A8-6A74741FBB71}"/>
              </a:ext>
            </a:extLst>
          </p:cNvPr>
          <p:cNvSpPr txBox="1"/>
          <p:nvPr/>
        </p:nvSpPr>
        <p:spPr>
          <a:xfrm rot="1351777">
            <a:off x="39419" y="1710382"/>
            <a:ext cx="2093843" cy="253916"/>
          </a:xfrm>
          <a:prstGeom prst="rect">
            <a:avLst/>
          </a:prstGeom>
          <a:noFill/>
        </p:spPr>
        <p:txBody>
          <a:bodyPr wrap="none" rtlCol="0">
            <a:spAutoFit/>
          </a:bodyPr>
          <a:lstStyle/>
          <a:p>
            <a:r>
              <a:rPr lang="es-419" sz="1050" dirty="0"/>
              <a:t>En que mundo voy a vivir en 2036</a:t>
            </a:r>
            <a:r>
              <a:rPr lang="en-US" sz="1050" dirty="0"/>
              <a:t>?</a:t>
            </a:r>
          </a:p>
        </p:txBody>
      </p:sp>
      <p:sp>
        <p:nvSpPr>
          <p:cNvPr id="18" name="TextBox 17">
            <a:extLst>
              <a:ext uri="{FF2B5EF4-FFF2-40B4-BE49-F238E27FC236}">
                <a16:creationId xmlns:a16="http://schemas.microsoft.com/office/drawing/2014/main" id="{B4E147BD-43A3-4386-8307-3B03540C0CE6}"/>
              </a:ext>
            </a:extLst>
          </p:cNvPr>
          <p:cNvSpPr txBox="1"/>
          <p:nvPr/>
        </p:nvSpPr>
        <p:spPr>
          <a:xfrm rot="2980864">
            <a:off x="1139239" y="1223909"/>
            <a:ext cx="1338828" cy="253916"/>
          </a:xfrm>
          <a:prstGeom prst="rect">
            <a:avLst/>
          </a:prstGeom>
          <a:noFill/>
        </p:spPr>
        <p:txBody>
          <a:bodyPr wrap="none" rtlCol="0">
            <a:spAutoFit/>
          </a:bodyPr>
          <a:lstStyle/>
          <a:p>
            <a:r>
              <a:rPr lang="es-419" sz="1050" dirty="0"/>
              <a:t>En que voy trabajar ?</a:t>
            </a:r>
          </a:p>
        </p:txBody>
      </p:sp>
      <p:sp>
        <p:nvSpPr>
          <p:cNvPr id="20" name="TextBox 19">
            <a:extLst>
              <a:ext uri="{FF2B5EF4-FFF2-40B4-BE49-F238E27FC236}">
                <a16:creationId xmlns:a16="http://schemas.microsoft.com/office/drawing/2014/main" id="{D58B0E29-E171-4064-92F5-297CCD3E6EF2}"/>
              </a:ext>
            </a:extLst>
          </p:cNvPr>
          <p:cNvSpPr txBox="1"/>
          <p:nvPr/>
        </p:nvSpPr>
        <p:spPr>
          <a:xfrm rot="16200000">
            <a:off x="1780322" y="805665"/>
            <a:ext cx="1620957" cy="253916"/>
          </a:xfrm>
          <a:prstGeom prst="rect">
            <a:avLst/>
          </a:prstGeom>
          <a:noFill/>
        </p:spPr>
        <p:txBody>
          <a:bodyPr wrap="none" rtlCol="0">
            <a:spAutoFit/>
          </a:bodyPr>
          <a:lstStyle/>
          <a:p>
            <a:r>
              <a:rPr lang="es-419" sz="1050" dirty="0"/>
              <a:t>Que habilidades necesito</a:t>
            </a:r>
            <a:r>
              <a:rPr lang="en-US" sz="1050" dirty="0"/>
              <a:t>?</a:t>
            </a:r>
          </a:p>
        </p:txBody>
      </p:sp>
      <p:grpSp>
        <p:nvGrpSpPr>
          <p:cNvPr id="96" name="Group 95">
            <a:extLst>
              <a:ext uri="{FF2B5EF4-FFF2-40B4-BE49-F238E27FC236}">
                <a16:creationId xmlns:a16="http://schemas.microsoft.com/office/drawing/2014/main" id="{1BAB24F7-023E-497D-A90D-8196A8E2D03D}"/>
              </a:ext>
            </a:extLst>
          </p:cNvPr>
          <p:cNvGrpSpPr/>
          <p:nvPr/>
        </p:nvGrpSpPr>
        <p:grpSpPr>
          <a:xfrm>
            <a:off x="145413" y="2833170"/>
            <a:ext cx="507937" cy="2323207"/>
            <a:chOff x="336572" y="2833170"/>
            <a:chExt cx="507937" cy="2323207"/>
          </a:xfrm>
        </p:grpSpPr>
        <p:pic>
          <p:nvPicPr>
            <p:cNvPr id="30" name="Picture 29">
              <a:extLst>
                <a:ext uri="{FF2B5EF4-FFF2-40B4-BE49-F238E27FC236}">
                  <a16:creationId xmlns:a16="http://schemas.microsoft.com/office/drawing/2014/main" id="{E2386D9C-210D-4049-9845-9205DEEB8FF2}"/>
                </a:ext>
              </a:extLst>
            </p:cNvPr>
            <p:cNvPicPr>
              <a:picLocks noChangeAspect="1"/>
            </p:cNvPicPr>
            <p:nvPr/>
          </p:nvPicPr>
          <p:blipFill rotWithShape="1">
            <a:blip r:embed="rId7">
              <a:extLst>
                <a:ext uri="{28A0092B-C50C-407E-A947-70E740481C1C}">
                  <a14:useLocalDpi xmlns:a14="http://schemas.microsoft.com/office/drawing/2010/main" val="0"/>
                </a:ext>
              </a:extLst>
            </a:blip>
            <a:srcRect l="35589" t="9082" r="32593" b="9871"/>
            <a:stretch/>
          </p:blipFill>
          <p:spPr>
            <a:xfrm rot="21290108">
              <a:off x="336572" y="2833170"/>
              <a:ext cx="507937" cy="1293827"/>
            </a:xfrm>
            <a:prstGeom prst="rect">
              <a:avLst/>
            </a:prstGeom>
          </p:spPr>
        </p:pic>
        <p:cxnSp>
          <p:nvCxnSpPr>
            <p:cNvPr id="90" name="Straight Connector 89">
              <a:extLst>
                <a:ext uri="{FF2B5EF4-FFF2-40B4-BE49-F238E27FC236}">
                  <a16:creationId xmlns:a16="http://schemas.microsoft.com/office/drawing/2014/main" id="{62D8A797-99D1-4558-B182-A96D53D5D4C3}"/>
                </a:ext>
              </a:extLst>
            </p:cNvPr>
            <p:cNvCxnSpPr>
              <a:cxnSpLocks/>
            </p:cNvCxnSpPr>
            <p:nvPr/>
          </p:nvCxnSpPr>
          <p:spPr>
            <a:xfrm>
              <a:off x="663886" y="4015244"/>
              <a:ext cx="141119" cy="11411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a:extLst>
              <a:ext uri="{FF2B5EF4-FFF2-40B4-BE49-F238E27FC236}">
                <a16:creationId xmlns:a16="http://schemas.microsoft.com/office/drawing/2014/main" id="{7E7FE4CC-D848-492B-9E9C-2ABF3305A628}"/>
              </a:ext>
            </a:extLst>
          </p:cNvPr>
          <p:cNvSpPr txBox="1"/>
          <p:nvPr/>
        </p:nvSpPr>
        <p:spPr>
          <a:xfrm>
            <a:off x="7112608" y="2355749"/>
            <a:ext cx="1872189" cy="430887"/>
          </a:xfrm>
          <a:prstGeom prst="rect">
            <a:avLst/>
          </a:prstGeom>
          <a:noFill/>
        </p:spPr>
        <p:txBody>
          <a:bodyPr wrap="square" rtlCol="0">
            <a:spAutoFit/>
          </a:bodyPr>
          <a:lstStyle/>
          <a:p>
            <a:pPr algn="r"/>
            <a:r>
              <a:rPr lang="es-419" sz="1100" dirty="0"/>
              <a:t>Prepararse para el mercado de trabajo de HOY</a:t>
            </a:r>
          </a:p>
        </p:txBody>
      </p:sp>
      <p:sp>
        <p:nvSpPr>
          <p:cNvPr id="31" name="Title 8">
            <a:extLst>
              <a:ext uri="{FF2B5EF4-FFF2-40B4-BE49-F238E27FC236}">
                <a16:creationId xmlns:a16="http://schemas.microsoft.com/office/drawing/2014/main" id="{9A91B49F-A6C8-44C2-8C36-5A536E73FC29}"/>
              </a:ext>
            </a:extLst>
          </p:cNvPr>
          <p:cNvSpPr>
            <a:spLocks noGrp="1"/>
          </p:cNvSpPr>
          <p:nvPr>
            <p:ph type="title"/>
          </p:nvPr>
        </p:nvSpPr>
        <p:spPr>
          <a:xfrm>
            <a:off x="3002081" y="4094662"/>
            <a:ext cx="1464035" cy="609600"/>
          </a:xfrm>
        </p:spPr>
        <p:txBody>
          <a:bodyPr>
            <a:normAutofit/>
          </a:bodyPr>
          <a:lstStyle/>
          <a:p>
            <a:r>
              <a:rPr lang="pt-BR" sz="1500" b="1" dirty="0"/>
              <a:t>K –</a:t>
            </a:r>
            <a:r>
              <a:rPr lang="pt-BR" sz="1500" dirty="0"/>
              <a:t> 1 2</a:t>
            </a:r>
            <a:endParaRPr lang="en-US" sz="1500" dirty="0"/>
          </a:p>
        </p:txBody>
      </p:sp>
      <p:pic>
        <p:nvPicPr>
          <p:cNvPr id="34" name="Picture 9" descr="ricoh_lock_up_rgb_positive-0315">
            <a:extLst>
              <a:ext uri="{FF2B5EF4-FFF2-40B4-BE49-F238E27FC236}">
                <a16:creationId xmlns:a16="http://schemas.microsoft.com/office/drawing/2014/main" id="{65ADD1FA-32F3-4592-AF68-3D46D5875C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 name="Rectangle 1">
            <a:extLst>
              <a:ext uri="{FF2B5EF4-FFF2-40B4-BE49-F238E27FC236}">
                <a16:creationId xmlns:a16="http://schemas.microsoft.com/office/drawing/2014/main" id="{C7371417-7EB2-40E3-9975-54BED489A7C3}"/>
              </a:ext>
            </a:extLst>
          </p:cNvPr>
          <p:cNvSpPr/>
          <p:nvPr/>
        </p:nvSpPr>
        <p:spPr>
          <a:xfrm>
            <a:off x="131192" y="208981"/>
            <a:ext cx="1502334" cy="323165"/>
          </a:xfrm>
          <a:prstGeom prst="rect">
            <a:avLst/>
          </a:prstGeom>
        </p:spPr>
        <p:txBody>
          <a:bodyPr wrap="none">
            <a:spAutoFit/>
          </a:bodyPr>
          <a:lstStyle/>
          <a:p>
            <a:r>
              <a:rPr lang="en-US" sz="1500" b="1" kern="0" dirty="0">
                <a:solidFill>
                  <a:prstClr val="black"/>
                </a:solidFill>
              </a:rPr>
              <a:t>E D U </a:t>
            </a:r>
            <a:r>
              <a:rPr lang="en-US" sz="1500" kern="0" dirty="0">
                <a:solidFill>
                  <a:prstClr val="black"/>
                </a:solidFill>
              </a:rPr>
              <a:t>C A C I Ó N</a:t>
            </a:r>
            <a:endParaRPr lang="en-US" dirty="0"/>
          </a:p>
        </p:txBody>
      </p:sp>
      <p:sp>
        <p:nvSpPr>
          <p:cNvPr id="33" name="Plaque 10">
            <a:extLst>
              <a:ext uri="{FF2B5EF4-FFF2-40B4-BE49-F238E27FC236}">
                <a16:creationId xmlns:a16="http://schemas.microsoft.com/office/drawing/2014/main" id="{E683DEBB-50EE-454C-8DFE-35D7822DA738}"/>
              </a:ext>
            </a:extLst>
          </p:cNvPr>
          <p:cNvSpPr/>
          <p:nvPr/>
        </p:nvSpPr>
        <p:spPr>
          <a:xfrm flipH="1">
            <a:off x="3099435" y="438348"/>
            <a:ext cx="1970075" cy="1977164"/>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8D8D766-3E7A-4DBB-9257-DDCF5AAFA696}"/>
              </a:ext>
            </a:extLst>
          </p:cNvPr>
          <p:cNvGrpSpPr/>
          <p:nvPr/>
        </p:nvGrpSpPr>
        <p:grpSpPr>
          <a:xfrm>
            <a:off x="3314649" y="715843"/>
            <a:ext cx="1801536" cy="1195120"/>
            <a:chOff x="3218700" y="653757"/>
            <a:chExt cx="1801536" cy="1195120"/>
          </a:xfrm>
        </p:grpSpPr>
        <p:sp>
          <p:nvSpPr>
            <p:cNvPr id="97" name="TextBox 96">
              <a:extLst>
                <a:ext uri="{FF2B5EF4-FFF2-40B4-BE49-F238E27FC236}">
                  <a16:creationId xmlns:a16="http://schemas.microsoft.com/office/drawing/2014/main" id="{BD0B108B-55D9-40A6-87B7-355911D305D0}"/>
                </a:ext>
              </a:extLst>
            </p:cNvPr>
            <p:cNvSpPr txBox="1"/>
            <p:nvPr/>
          </p:nvSpPr>
          <p:spPr>
            <a:xfrm>
              <a:off x="3218700" y="653757"/>
              <a:ext cx="1801536" cy="253916"/>
            </a:xfrm>
            <a:prstGeom prst="rect">
              <a:avLst/>
            </a:prstGeom>
            <a:noFill/>
          </p:spPr>
          <p:txBody>
            <a:bodyPr wrap="square" rtlCol="0">
              <a:spAutoFit/>
            </a:bodyPr>
            <a:lstStyle/>
            <a:p>
              <a:r>
                <a:rPr lang="en-US" sz="1050" dirty="0">
                  <a:solidFill>
                    <a:schemeClr val="bg1"/>
                  </a:solidFill>
                </a:rPr>
                <a:t>C R I T I C A L   </a:t>
              </a:r>
              <a:r>
                <a:rPr lang="en-US" sz="1050" b="1" dirty="0">
                  <a:solidFill>
                    <a:schemeClr val="bg1"/>
                  </a:solidFill>
                </a:rPr>
                <a:t>T H I N K I N G</a:t>
              </a:r>
            </a:p>
          </p:txBody>
        </p:sp>
        <p:sp>
          <p:nvSpPr>
            <p:cNvPr id="98" name="TextBox 97">
              <a:extLst>
                <a:ext uri="{FF2B5EF4-FFF2-40B4-BE49-F238E27FC236}">
                  <a16:creationId xmlns:a16="http://schemas.microsoft.com/office/drawing/2014/main" id="{ED0BA036-9AF0-40F0-937A-C7E1C498ECCC}"/>
                </a:ext>
              </a:extLst>
            </p:cNvPr>
            <p:cNvSpPr txBox="1"/>
            <p:nvPr/>
          </p:nvSpPr>
          <p:spPr>
            <a:xfrm>
              <a:off x="3240482" y="1594961"/>
              <a:ext cx="1107996" cy="253916"/>
            </a:xfrm>
            <a:prstGeom prst="rect">
              <a:avLst/>
            </a:prstGeom>
            <a:noFill/>
          </p:spPr>
          <p:txBody>
            <a:bodyPr wrap="none" rtlCol="0">
              <a:spAutoFit/>
            </a:bodyPr>
            <a:lstStyle/>
            <a:p>
              <a:r>
                <a:rPr lang="en-US" sz="1050" dirty="0">
                  <a:solidFill>
                    <a:schemeClr val="bg1"/>
                  </a:solidFill>
                </a:rPr>
                <a:t>C R E A T I V I T Y</a:t>
              </a:r>
            </a:p>
          </p:txBody>
        </p:sp>
        <p:sp>
          <p:nvSpPr>
            <p:cNvPr id="99" name="TextBox 98">
              <a:extLst>
                <a:ext uri="{FF2B5EF4-FFF2-40B4-BE49-F238E27FC236}">
                  <a16:creationId xmlns:a16="http://schemas.microsoft.com/office/drawing/2014/main" id="{554DAB4D-3A91-499A-891D-D2B52B5119EA}"/>
                </a:ext>
              </a:extLst>
            </p:cNvPr>
            <p:cNvSpPr txBox="1"/>
            <p:nvPr/>
          </p:nvSpPr>
          <p:spPr>
            <a:xfrm>
              <a:off x="3240482" y="967492"/>
              <a:ext cx="1592103" cy="253916"/>
            </a:xfrm>
            <a:prstGeom prst="rect">
              <a:avLst/>
            </a:prstGeom>
            <a:noFill/>
          </p:spPr>
          <p:txBody>
            <a:bodyPr wrap="none" rtlCol="0">
              <a:spAutoFit/>
            </a:bodyPr>
            <a:lstStyle/>
            <a:p>
              <a:r>
                <a:rPr lang="en-US" sz="1050" dirty="0">
                  <a:solidFill>
                    <a:schemeClr val="bg1"/>
                  </a:solidFill>
                </a:rPr>
                <a:t>C O M </a:t>
              </a:r>
              <a:r>
                <a:rPr lang="en-US" sz="1050" dirty="0" err="1">
                  <a:solidFill>
                    <a:schemeClr val="bg1"/>
                  </a:solidFill>
                </a:rPr>
                <a:t>M</a:t>
              </a:r>
              <a:r>
                <a:rPr lang="en-US" sz="1050" dirty="0">
                  <a:solidFill>
                    <a:schemeClr val="bg1"/>
                  </a:solidFill>
                </a:rPr>
                <a:t> U N I C A T I O N</a:t>
              </a:r>
            </a:p>
          </p:txBody>
        </p:sp>
        <p:sp>
          <p:nvSpPr>
            <p:cNvPr id="100" name="TextBox 99">
              <a:extLst>
                <a:ext uri="{FF2B5EF4-FFF2-40B4-BE49-F238E27FC236}">
                  <a16:creationId xmlns:a16="http://schemas.microsoft.com/office/drawing/2014/main" id="{71A7A2EA-931E-4084-A79E-22C9C7B70BEB}"/>
                </a:ext>
              </a:extLst>
            </p:cNvPr>
            <p:cNvSpPr txBox="1"/>
            <p:nvPr/>
          </p:nvSpPr>
          <p:spPr>
            <a:xfrm>
              <a:off x="3240482" y="1281227"/>
              <a:ext cx="1515158" cy="253916"/>
            </a:xfrm>
            <a:prstGeom prst="rect">
              <a:avLst/>
            </a:prstGeom>
            <a:noFill/>
          </p:spPr>
          <p:txBody>
            <a:bodyPr wrap="none" rtlCol="0">
              <a:spAutoFit/>
            </a:bodyPr>
            <a:lstStyle/>
            <a:p>
              <a:r>
                <a:rPr lang="en-US" sz="1050" b="1" dirty="0">
                  <a:solidFill>
                    <a:schemeClr val="bg1"/>
                  </a:solidFill>
                </a:rPr>
                <a:t>C O L </a:t>
              </a:r>
              <a:r>
                <a:rPr lang="en-US" sz="1050" b="1" dirty="0" err="1">
                  <a:solidFill>
                    <a:schemeClr val="bg1"/>
                  </a:solidFill>
                </a:rPr>
                <a:t>L</a:t>
              </a:r>
              <a:r>
                <a:rPr lang="en-US" sz="1050" b="1" dirty="0">
                  <a:solidFill>
                    <a:schemeClr val="bg1"/>
                  </a:solidFill>
                </a:rPr>
                <a:t> A B O R A T I O N</a:t>
              </a:r>
            </a:p>
          </p:txBody>
        </p:sp>
      </p:grpSp>
      <p:sp>
        <p:nvSpPr>
          <p:cNvPr id="36" name="Rectangle 35">
            <a:extLst>
              <a:ext uri="{FF2B5EF4-FFF2-40B4-BE49-F238E27FC236}">
                <a16:creationId xmlns:a16="http://schemas.microsoft.com/office/drawing/2014/main" id="{C60AA38C-902E-438D-9371-520055E8CA48}"/>
              </a:ext>
            </a:extLst>
          </p:cNvPr>
          <p:cNvSpPr/>
          <p:nvPr/>
        </p:nvSpPr>
        <p:spPr>
          <a:xfrm>
            <a:off x="6682622" y="1657047"/>
            <a:ext cx="2232776" cy="323165"/>
          </a:xfrm>
          <a:prstGeom prst="rect">
            <a:avLst/>
          </a:prstGeom>
        </p:spPr>
        <p:txBody>
          <a:bodyPr wrap="square">
            <a:spAutoFit/>
          </a:bodyPr>
          <a:lstStyle/>
          <a:p>
            <a:r>
              <a:rPr lang="en-US" sz="1500" b="1" kern="0" dirty="0">
                <a:solidFill>
                  <a:prstClr val="black"/>
                </a:solidFill>
              </a:rPr>
              <a:t>H I G H E R   </a:t>
            </a:r>
            <a:r>
              <a:rPr lang="en-US" sz="1500" kern="0" dirty="0">
                <a:solidFill>
                  <a:prstClr val="black"/>
                </a:solidFill>
              </a:rPr>
              <a:t>E D</a:t>
            </a:r>
            <a:endParaRPr lang="en-US" dirty="0"/>
          </a:p>
        </p:txBody>
      </p:sp>
    </p:spTree>
    <p:extLst>
      <p:ext uri="{BB962C8B-B14F-4D97-AF65-F5344CB8AC3E}">
        <p14:creationId xmlns:p14="http://schemas.microsoft.com/office/powerpoint/2010/main" val="4047637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anim calcmode="lin" valueType="num">
                                      <p:cBhvr>
                                        <p:cTn id="18" dur="1000" fill="hold"/>
                                        <p:tgtEl>
                                          <p:spTgt spid="96"/>
                                        </p:tgtEl>
                                        <p:attrNameLst>
                                          <p:attrName>ppt_x</p:attrName>
                                        </p:attrNameLst>
                                      </p:cBhvr>
                                      <p:tavLst>
                                        <p:tav tm="0">
                                          <p:val>
                                            <p:strVal val="#ppt_x"/>
                                          </p:val>
                                        </p:tav>
                                        <p:tav tm="100000">
                                          <p:val>
                                            <p:strVal val="#ppt_x"/>
                                          </p:val>
                                        </p:tav>
                                      </p:tavLst>
                                    </p:anim>
                                    <p:anim calcmode="lin" valueType="num">
                                      <p:cBhvr>
                                        <p:cTn id="19" dur="1000" fill="hold"/>
                                        <p:tgtEl>
                                          <p:spTgt spid="9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0"/>
                                        <p:tgtEl>
                                          <p:spTgt spid="95"/>
                                        </p:tgtEl>
                                      </p:cBhvr>
                                    </p:animEffect>
                                    <p:anim calcmode="lin" valueType="num">
                                      <p:cBhvr>
                                        <p:cTn id="23" dur="1000" fill="hold"/>
                                        <p:tgtEl>
                                          <p:spTgt spid="95"/>
                                        </p:tgtEl>
                                        <p:attrNameLst>
                                          <p:attrName>ppt_x</p:attrName>
                                        </p:attrNameLst>
                                      </p:cBhvr>
                                      <p:tavLst>
                                        <p:tav tm="0">
                                          <p:val>
                                            <p:strVal val="#ppt_x"/>
                                          </p:val>
                                        </p:tav>
                                        <p:tav tm="100000">
                                          <p:val>
                                            <p:strVal val="#ppt_x"/>
                                          </p:val>
                                        </p:tav>
                                      </p:tavLst>
                                    </p:anim>
                                    <p:anim calcmode="lin" valueType="num">
                                      <p:cBhvr>
                                        <p:cTn id="24"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fade">
                                      <p:cBhvr>
                                        <p:cTn id="6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105" grpId="0"/>
      <p:bldP spid="31" grpId="0"/>
      <p:bldP spid="33"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que 10"/>
          <p:cNvSpPr/>
          <p:nvPr/>
        </p:nvSpPr>
        <p:spPr>
          <a:xfrm>
            <a:off x="228600" y="133350"/>
            <a:ext cx="441325" cy="442913"/>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33" name="Plaque 10">
            <a:extLst>
              <a:ext uri="{FF2B5EF4-FFF2-40B4-BE49-F238E27FC236}">
                <a16:creationId xmlns:a16="http://schemas.microsoft.com/office/drawing/2014/main" id="{E683DEBB-50EE-454C-8DFE-35D7822DA738}"/>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7D16FE63-04EC-411B-B565-2C55BA522FE2}"/>
              </a:ext>
            </a:extLst>
          </p:cNvPr>
          <p:cNvGrpSpPr/>
          <p:nvPr/>
        </p:nvGrpSpPr>
        <p:grpSpPr>
          <a:xfrm>
            <a:off x="801648" y="2564133"/>
            <a:ext cx="5029200" cy="267577"/>
            <a:chOff x="849312" y="2056923"/>
            <a:chExt cx="5094288" cy="267577"/>
          </a:xfrm>
          <a:solidFill>
            <a:srgbClr val="C00000"/>
          </a:solidFill>
        </p:grpSpPr>
        <p:sp>
          <p:nvSpPr>
            <p:cNvPr id="36" name="Rounded Rectangle 130">
              <a:extLst>
                <a:ext uri="{FF2B5EF4-FFF2-40B4-BE49-F238E27FC236}">
                  <a16:creationId xmlns:a16="http://schemas.microsoft.com/office/drawing/2014/main" id="{564187EB-6792-41A6-B582-569F6954ED7D}"/>
                </a:ext>
              </a:extLst>
            </p:cNvPr>
            <p:cNvSpPr/>
            <p:nvPr/>
          </p:nvSpPr>
          <p:spPr>
            <a:xfrm>
              <a:off x="849312" y="2056923"/>
              <a:ext cx="5094288" cy="267577"/>
            </a:xfrm>
            <a:prstGeom prst="roundRect">
              <a:avLst>
                <a:gd name="adj" fmla="val 9062"/>
              </a:avLst>
            </a:prstGeom>
            <a:grpFill/>
            <a:ln w="12700" cap="flat" cmpd="sng" algn="ctr">
              <a:no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37" name="TextBox 36">
              <a:extLst>
                <a:ext uri="{FF2B5EF4-FFF2-40B4-BE49-F238E27FC236}">
                  <a16:creationId xmlns:a16="http://schemas.microsoft.com/office/drawing/2014/main" id="{86267B7D-5AE9-44DF-A62D-85AE85156C75}"/>
                </a:ext>
              </a:extLst>
            </p:cNvPr>
            <p:cNvSpPr txBox="1"/>
            <p:nvPr/>
          </p:nvSpPr>
          <p:spPr>
            <a:xfrm>
              <a:off x="2336258" y="2086837"/>
              <a:ext cx="2091822" cy="207749"/>
            </a:xfrm>
            <a:prstGeom prst="rect">
              <a:avLst/>
            </a:prstGeom>
            <a:grp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EXPERIENCIA DEL EMPLEADO</a:t>
              </a:r>
            </a:p>
          </p:txBody>
        </p:sp>
      </p:grpSp>
      <p:grpSp>
        <p:nvGrpSpPr>
          <p:cNvPr id="38" name="Group 37">
            <a:extLst>
              <a:ext uri="{FF2B5EF4-FFF2-40B4-BE49-F238E27FC236}">
                <a16:creationId xmlns:a16="http://schemas.microsoft.com/office/drawing/2014/main" id="{F4A6F107-4B39-4753-80D5-41EFBE33A366}"/>
              </a:ext>
            </a:extLst>
          </p:cNvPr>
          <p:cNvGrpSpPr/>
          <p:nvPr/>
        </p:nvGrpSpPr>
        <p:grpSpPr>
          <a:xfrm>
            <a:off x="801647" y="2889644"/>
            <a:ext cx="2427339" cy="530461"/>
            <a:chOff x="730207" y="2382434"/>
            <a:chExt cx="2427339" cy="530461"/>
          </a:xfrm>
        </p:grpSpPr>
        <p:sp>
          <p:nvSpPr>
            <p:cNvPr id="39" name="Rounded Rectangle 110">
              <a:extLst>
                <a:ext uri="{FF2B5EF4-FFF2-40B4-BE49-F238E27FC236}">
                  <a16:creationId xmlns:a16="http://schemas.microsoft.com/office/drawing/2014/main" id="{7E71286D-B0BF-44B2-9ABE-3E71F1DC3E15}"/>
                </a:ext>
              </a:extLst>
            </p:cNvPr>
            <p:cNvSpPr/>
            <p:nvPr/>
          </p:nvSpPr>
          <p:spPr>
            <a:xfrm>
              <a:off x="730207" y="2382434"/>
              <a:ext cx="2427339" cy="282325"/>
            </a:xfrm>
            <a:prstGeom prst="roundRect">
              <a:avLst>
                <a:gd name="adj" fmla="val 9062"/>
              </a:avLst>
            </a:prstGeom>
            <a:noFill/>
            <a:ln w="1270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0" name="TextBox 39">
              <a:extLst>
                <a:ext uri="{FF2B5EF4-FFF2-40B4-BE49-F238E27FC236}">
                  <a16:creationId xmlns:a16="http://schemas.microsoft.com/office/drawing/2014/main" id="{2816E665-0CA4-4698-94B8-1B7FA74D43FB}"/>
                </a:ext>
              </a:extLst>
            </p:cNvPr>
            <p:cNvSpPr txBox="1"/>
            <p:nvPr/>
          </p:nvSpPr>
          <p:spPr>
            <a:xfrm>
              <a:off x="861998" y="2413997"/>
              <a:ext cx="2156363"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TRABAJO DIGITAL</a:t>
              </a:r>
            </a:p>
          </p:txBody>
        </p:sp>
        <p:sp>
          <p:nvSpPr>
            <p:cNvPr id="41" name="TextBox 40">
              <a:extLst>
                <a:ext uri="{FF2B5EF4-FFF2-40B4-BE49-F238E27FC236}">
                  <a16:creationId xmlns:a16="http://schemas.microsoft.com/office/drawing/2014/main" id="{4AB6A46B-3B99-4AE0-9EB5-E7B0116B5B46}"/>
                </a:ext>
              </a:extLst>
            </p:cNvPr>
            <p:cNvSpPr txBox="1"/>
            <p:nvPr/>
          </p:nvSpPr>
          <p:spPr>
            <a:xfrm>
              <a:off x="788400" y="2682063"/>
              <a:ext cx="2156363"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EMPLEADO ADMINISTRATIVO</a:t>
              </a:r>
            </a:p>
          </p:txBody>
        </p:sp>
      </p:grpSp>
      <p:pic>
        <p:nvPicPr>
          <p:cNvPr id="42" name="Picture 41">
            <a:extLst>
              <a:ext uri="{FF2B5EF4-FFF2-40B4-BE49-F238E27FC236}">
                <a16:creationId xmlns:a16="http://schemas.microsoft.com/office/drawing/2014/main" id="{A643023E-A430-4642-B425-8B18DCF05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737"/>
          <a:stretch/>
        </p:blipFill>
        <p:spPr>
          <a:xfrm>
            <a:off x="1586768" y="1472291"/>
            <a:ext cx="863298" cy="1052423"/>
          </a:xfrm>
          <a:prstGeom prst="rect">
            <a:avLst/>
          </a:prstGeom>
        </p:spPr>
      </p:pic>
      <p:grpSp>
        <p:nvGrpSpPr>
          <p:cNvPr id="43" name="Group 42">
            <a:extLst>
              <a:ext uri="{FF2B5EF4-FFF2-40B4-BE49-F238E27FC236}">
                <a16:creationId xmlns:a16="http://schemas.microsoft.com/office/drawing/2014/main" id="{B2399FA3-5390-4834-9D91-FE35CB21CDE8}"/>
              </a:ext>
            </a:extLst>
          </p:cNvPr>
          <p:cNvGrpSpPr/>
          <p:nvPr/>
        </p:nvGrpSpPr>
        <p:grpSpPr>
          <a:xfrm>
            <a:off x="3365358" y="2889644"/>
            <a:ext cx="2465490" cy="537285"/>
            <a:chOff x="3293918" y="2382434"/>
            <a:chExt cx="2465490" cy="537285"/>
          </a:xfrm>
        </p:grpSpPr>
        <p:sp>
          <p:nvSpPr>
            <p:cNvPr id="44" name="Rounded Rectangle 112">
              <a:extLst>
                <a:ext uri="{FF2B5EF4-FFF2-40B4-BE49-F238E27FC236}">
                  <a16:creationId xmlns:a16="http://schemas.microsoft.com/office/drawing/2014/main" id="{D51439C3-4B1F-4402-BC40-6A226BB27B6C}"/>
                </a:ext>
              </a:extLst>
            </p:cNvPr>
            <p:cNvSpPr/>
            <p:nvPr/>
          </p:nvSpPr>
          <p:spPr>
            <a:xfrm>
              <a:off x="3293918" y="2382434"/>
              <a:ext cx="2465490" cy="282325"/>
            </a:xfrm>
            <a:prstGeom prst="roundRect">
              <a:avLst>
                <a:gd name="adj" fmla="val 9062"/>
              </a:avLst>
            </a:prstGeom>
            <a:noFill/>
            <a:ln w="1270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45" name="TextBox 44">
              <a:extLst>
                <a:ext uri="{FF2B5EF4-FFF2-40B4-BE49-F238E27FC236}">
                  <a16:creationId xmlns:a16="http://schemas.microsoft.com/office/drawing/2014/main" id="{8F104F86-48C1-4FF5-9189-F85200EE8E64}"/>
                </a:ext>
              </a:extLst>
            </p:cNvPr>
            <p:cNvSpPr txBox="1"/>
            <p:nvPr/>
          </p:nvSpPr>
          <p:spPr>
            <a:xfrm>
              <a:off x="3437077" y="2417825"/>
              <a:ext cx="2156363"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EXPERIENCIA ACADEMICA</a:t>
              </a:r>
            </a:p>
          </p:txBody>
        </p:sp>
        <p:sp>
          <p:nvSpPr>
            <p:cNvPr id="46" name="TextBox 45">
              <a:extLst>
                <a:ext uri="{FF2B5EF4-FFF2-40B4-BE49-F238E27FC236}">
                  <a16:creationId xmlns:a16="http://schemas.microsoft.com/office/drawing/2014/main" id="{0505BC1E-1795-401C-B5F0-5A98193C67D0}"/>
                </a:ext>
              </a:extLst>
            </p:cNvPr>
            <p:cNvSpPr txBox="1"/>
            <p:nvPr/>
          </p:nvSpPr>
          <p:spPr>
            <a:xfrm>
              <a:off x="3579271" y="2688887"/>
              <a:ext cx="1871975"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MAESTRO</a:t>
              </a:r>
            </a:p>
          </p:txBody>
        </p:sp>
      </p:grpSp>
      <p:pic>
        <p:nvPicPr>
          <p:cNvPr id="47" name="Picture 46">
            <a:extLst>
              <a:ext uri="{FF2B5EF4-FFF2-40B4-BE49-F238E27FC236}">
                <a16:creationId xmlns:a16="http://schemas.microsoft.com/office/drawing/2014/main" id="{65D8F192-83B7-4A24-9F7D-0C8E46FCE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472" y="1214576"/>
            <a:ext cx="963293" cy="1313371"/>
          </a:xfrm>
          <a:prstGeom prst="rect">
            <a:avLst/>
          </a:prstGeom>
        </p:spPr>
      </p:pic>
      <p:grpSp>
        <p:nvGrpSpPr>
          <p:cNvPr id="48" name="Group 47">
            <a:extLst>
              <a:ext uri="{FF2B5EF4-FFF2-40B4-BE49-F238E27FC236}">
                <a16:creationId xmlns:a16="http://schemas.microsoft.com/office/drawing/2014/main" id="{FBBB3E87-C873-4CA8-9740-71C281C0164B}"/>
              </a:ext>
            </a:extLst>
          </p:cNvPr>
          <p:cNvGrpSpPr/>
          <p:nvPr/>
        </p:nvGrpSpPr>
        <p:grpSpPr>
          <a:xfrm>
            <a:off x="5709084" y="1314158"/>
            <a:ext cx="2750664" cy="2105947"/>
            <a:chOff x="5783736" y="806948"/>
            <a:chExt cx="2750664" cy="2105947"/>
          </a:xfrm>
        </p:grpSpPr>
        <p:sp>
          <p:nvSpPr>
            <p:cNvPr id="49" name="Rounded Rectangle 182">
              <a:extLst>
                <a:ext uri="{FF2B5EF4-FFF2-40B4-BE49-F238E27FC236}">
                  <a16:creationId xmlns:a16="http://schemas.microsoft.com/office/drawing/2014/main" id="{4EE676DB-BE27-4110-B13B-2C37362E5D85}"/>
                </a:ext>
              </a:extLst>
            </p:cNvPr>
            <p:cNvSpPr/>
            <p:nvPr/>
          </p:nvSpPr>
          <p:spPr>
            <a:xfrm>
              <a:off x="7333646" y="2382434"/>
              <a:ext cx="1200754" cy="282325"/>
            </a:xfrm>
            <a:prstGeom prst="roundRect">
              <a:avLst>
                <a:gd name="adj" fmla="val 9062"/>
              </a:avLst>
            </a:prstGeom>
            <a:noFill/>
            <a:ln w="1270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51" name="Rounded Rectangle 95">
              <a:extLst>
                <a:ext uri="{FF2B5EF4-FFF2-40B4-BE49-F238E27FC236}">
                  <a16:creationId xmlns:a16="http://schemas.microsoft.com/office/drawing/2014/main" id="{0BE296BE-749F-4234-A710-CFD6EFDD39E8}"/>
                </a:ext>
              </a:extLst>
            </p:cNvPr>
            <p:cNvSpPr/>
            <p:nvPr/>
          </p:nvSpPr>
          <p:spPr>
            <a:xfrm>
              <a:off x="6057899" y="2382434"/>
              <a:ext cx="1231543" cy="282325"/>
            </a:xfrm>
            <a:prstGeom prst="roundRect">
              <a:avLst>
                <a:gd name="adj" fmla="val 9062"/>
              </a:avLst>
            </a:prstGeom>
            <a:noFill/>
            <a:ln w="12700"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53" name="TextBox 52">
              <a:extLst>
                <a:ext uri="{FF2B5EF4-FFF2-40B4-BE49-F238E27FC236}">
                  <a16:creationId xmlns:a16="http://schemas.microsoft.com/office/drawing/2014/main" id="{159BCA41-1A49-4D35-8B62-880E2B1F5A4A}"/>
                </a:ext>
              </a:extLst>
            </p:cNvPr>
            <p:cNvSpPr txBox="1"/>
            <p:nvPr/>
          </p:nvSpPr>
          <p:spPr>
            <a:xfrm>
              <a:off x="5783736" y="2417825"/>
              <a:ext cx="1774992"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ESCUELA</a:t>
              </a:r>
            </a:p>
          </p:txBody>
        </p:sp>
        <p:sp>
          <p:nvSpPr>
            <p:cNvPr id="54" name="TextBox 53">
              <a:extLst>
                <a:ext uri="{FF2B5EF4-FFF2-40B4-BE49-F238E27FC236}">
                  <a16:creationId xmlns:a16="http://schemas.microsoft.com/office/drawing/2014/main" id="{885CFF81-1A59-4390-B7FC-E4729899231B}"/>
                </a:ext>
              </a:extLst>
            </p:cNvPr>
            <p:cNvSpPr txBox="1"/>
            <p:nvPr/>
          </p:nvSpPr>
          <p:spPr>
            <a:xfrm>
              <a:off x="6111258" y="2682063"/>
              <a:ext cx="1118877"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PADRES (K-12)</a:t>
              </a:r>
            </a:p>
          </p:txBody>
        </p:sp>
        <p:sp>
          <p:nvSpPr>
            <p:cNvPr id="55" name="TextBox 54">
              <a:extLst>
                <a:ext uri="{FF2B5EF4-FFF2-40B4-BE49-F238E27FC236}">
                  <a16:creationId xmlns:a16="http://schemas.microsoft.com/office/drawing/2014/main" id="{67D91ECE-246A-4EDF-9665-F4D77C27B39D}"/>
                </a:ext>
              </a:extLst>
            </p:cNvPr>
            <p:cNvSpPr txBox="1"/>
            <p:nvPr/>
          </p:nvSpPr>
          <p:spPr>
            <a:xfrm>
              <a:off x="7379394" y="2408180"/>
              <a:ext cx="1123161"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pt-BR" sz="900" kern="0" dirty="0">
                  <a:solidFill>
                    <a:prstClr val="black"/>
                  </a:solidFill>
                </a:rPr>
                <a:t>C</a:t>
              </a:r>
              <a:r>
                <a:rPr lang="en-US" sz="900" kern="0" dirty="0">
                  <a:solidFill>
                    <a:prstClr val="black"/>
                  </a:solidFill>
                </a:rPr>
                <a:t>AMPUS</a:t>
              </a:r>
              <a:endParaRPr kumimoji="0" lang="en-US" sz="900" b="0" i="0" u="none" strike="noStrike" kern="0" cap="none" spc="0" normalizeH="0" baseline="0" noProof="0" dirty="0">
                <a:ln>
                  <a:noFill/>
                </a:ln>
                <a:solidFill>
                  <a:prstClr val="black"/>
                </a:solidFill>
                <a:effectLst/>
                <a:uLnTx/>
                <a:uFillTx/>
              </a:endParaRPr>
            </a:p>
          </p:txBody>
        </p:sp>
        <p:sp>
          <p:nvSpPr>
            <p:cNvPr id="56" name="TextBox 55">
              <a:extLst>
                <a:ext uri="{FF2B5EF4-FFF2-40B4-BE49-F238E27FC236}">
                  <a16:creationId xmlns:a16="http://schemas.microsoft.com/office/drawing/2014/main" id="{F1D4F7C1-EC28-46C0-B098-730BF019DC06}"/>
                </a:ext>
              </a:extLst>
            </p:cNvPr>
            <p:cNvSpPr txBox="1"/>
            <p:nvPr/>
          </p:nvSpPr>
          <p:spPr>
            <a:xfrm>
              <a:off x="7422239" y="2682063"/>
              <a:ext cx="1046643" cy="23083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rPr>
                <a:t>ESTUDIANTE (HE)</a:t>
              </a:r>
            </a:p>
          </p:txBody>
        </p:sp>
        <p:sp>
          <p:nvSpPr>
            <p:cNvPr id="57" name="Rounded Rectangle 134">
              <a:extLst>
                <a:ext uri="{FF2B5EF4-FFF2-40B4-BE49-F238E27FC236}">
                  <a16:creationId xmlns:a16="http://schemas.microsoft.com/office/drawing/2014/main" id="{FDF7DA25-7269-42AB-8F16-81087F3FED1D}"/>
                </a:ext>
              </a:extLst>
            </p:cNvPr>
            <p:cNvSpPr/>
            <p:nvPr/>
          </p:nvSpPr>
          <p:spPr>
            <a:xfrm>
              <a:off x="6057900" y="2056923"/>
              <a:ext cx="2476500" cy="267577"/>
            </a:xfrm>
            <a:prstGeom prst="roundRect">
              <a:avLst>
                <a:gd name="adj" fmla="val 9062"/>
              </a:avLst>
            </a:prstGeom>
            <a:solidFill>
              <a:srgbClr val="C00000"/>
            </a:solidFill>
            <a:ln w="12700" cap="flat" cmpd="sng" algn="ctr">
              <a:no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endParaRPr>
            </a:p>
          </p:txBody>
        </p:sp>
        <p:sp>
          <p:nvSpPr>
            <p:cNvPr id="58" name="TextBox 57">
              <a:extLst>
                <a:ext uri="{FF2B5EF4-FFF2-40B4-BE49-F238E27FC236}">
                  <a16:creationId xmlns:a16="http://schemas.microsoft.com/office/drawing/2014/main" id="{8A87AA5B-73A5-4F95-BA07-2A48BAF9EA89}"/>
                </a:ext>
              </a:extLst>
            </p:cNvPr>
            <p:cNvSpPr txBox="1"/>
            <p:nvPr/>
          </p:nvSpPr>
          <p:spPr>
            <a:xfrm>
              <a:off x="6241978" y="2086837"/>
              <a:ext cx="2116243" cy="207749"/>
            </a:xfrm>
            <a:prstGeom prst="rect">
              <a:avLst/>
            </a:prstGeom>
            <a:no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EXPERIENCIA DEL CLIENTE</a:t>
              </a:r>
            </a:p>
          </p:txBody>
        </p:sp>
        <p:pic>
          <p:nvPicPr>
            <p:cNvPr id="59" name="Picture 58">
              <a:extLst>
                <a:ext uri="{FF2B5EF4-FFF2-40B4-BE49-F238E27FC236}">
                  <a16:creationId xmlns:a16="http://schemas.microsoft.com/office/drawing/2014/main" id="{F58AF8E5-8F4C-43BB-A822-CF13DA702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9463" y="947328"/>
              <a:ext cx="730370" cy="1095554"/>
            </a:xfrm>
            <a:prstGeom prst="rect">
              <a:avLst/>
            </a:prstGeom>
          </p:spPr>
        </p:pic>
        <p:pic>
          <p:nvPicPr>
            <p:cNvPr id="60" name="Picture 59">
              <a:extLst>
                <a:ext uri="{FF2B5EF4-FFF2-40B4-BE49-F238E27FC236}">
                  <a16:creationId xmlns:a16="http://schemas.microsoft.com/office/drawing/2014/main" id="{7A9B0210-04B7-4611-AFD4-CB070A55D8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59823" y="806948"/>
              <a:ext cx="927253" cy="1230857"/>
            </a:xfrm>
            <a:prstGeom prst="rect">
              <a:avLst/>
            </a:prstGeom>
          </p:spPr>
        </p:pic>
      </p:grpSp>
      <p:sp>
        <p:nvSpPr>
          <p:cNvPr id="62" name="TextBox 61">
            <a:extLst>
              <a:ext uri="{FF2B5EF4-FFF2-40B4-BE49-F238E27FC236}">
                <a16:creationId xmlns:a16="http://schemas.microsoft.com/office/drawing/2014/main" id="{D41686A8-AD21-4665-9FBF-87B25C7352AA}"/>
              </a:ext>
            </a:extLst>
          </p:cNvPr>
          <p:cNvSpPr txBox="1"/>
          <p:nvPr/>
        </p:nvSpPr>
        <p:spPr>
          <a:xfrm>
            <a:off x="6064164" y="3689234"/>
            <a:ext cx="2327843" cy="630940"/>
          </a:xfrm>
          <a:prstGeom prst="rect">
            <a:avLst/>
          </a:prstGeom>
          <a:noFill/>
        </p:spPr>
        <p:txBody>
          <a:bodyPr wrap="square" lIns="91438" tIns="45719" rIns="91438" bIns="45719" rtlCol="0">
            <a:spAutoFit/>
          </a:bodyPr>
          <a:lstStyle/>
          <a:p>
            <a:pPr algn="ctr"/>
            <a:r>
              <a:rPr lang="en-US" sz="900" dirty="0"/>
              <a:t>LOS CENTENIALS ESPERAN UNA EXPERIENCIA EN EL CAMPUS SEMEJANTE A LA EXPERIENCIA QUE ELLOS VIVEN EN SU DIA-A-DIA</a:t>
            </a:r>
          </a:p>
          <a:p>
            <a:endParaRPr lang="en-US" sz="800" dirty="0"/>
          </a:p>
        </p:txBody>
      </p:sp>
      <p:pic>
        <p:nvPicPr>
          <p:cNvPr id="107" name="Picture 9" descr="ricoh_lock_up_rgb_positive-0315">
            <a:extLst>
              <a:ext uri="{FF2B5EF4-FFF2-40B4-BE49-F238E27FC236}">
                <a16:creationId xmlns:a16="http://schemas.microsoft.com/office/drawing/2014/main" id="{9A4234D7-A7AE-4BE3-BDBF-DABD2EA7194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108" name="TextBox 107">
            <a:extLst>
              <a:ext uri="{FF2B5EF4-FFF2-40B4-BE49-F238E27FC236}">
                <a16:creationId xmlns:a16="http://schemas.microsoft.com/office/drawing/2014/main" id="{5F7DA479-F28F-4341-A68F-C2D7DD6689F2}"/>
              </a:ext>
            </a:extLst>
          </p:cNvPr>
          <p:cNvSpPr txBox="1"/>
          <p:nvPr/>
        </p:nvSpPr>
        <p:spPr>
          <a:xfrm>
            <a:off x="3359905" y="3689234"/>
            <a:ext cx="2452187" cy="630940"/>
          </a:xfrm>
          <a:prstGeom prst="rect">
            <a:avLst/>
          </a:prstGeom>
          <a:noFill/>
        </p:spPr>
        <p:txBody>
          <a:bodyPr wrap="square" lIns="91438" tIns="45719" rIns="91438" bIns="45719" rtlCol="0">
            <a:spAutoFit/>
          </a:bodyPr>
          <a:lstStyle/>
          <a:p>
            <a:pPr algn="ctr"/>
            <a:r>
              <a:rPr lang="en-US" sz="900" dirty="0"/>
              <a:t>HERRAMIENTAS DE ENSEÑANZA QUE MEJORE EL PERFORMANCE DEL ESTUDIANTE Y LOS RESULTADOS ACADÉMICOS</a:t>
            </a:r>
          </a:p>
          <a:p>
            <a:endParaRPr lang="en-US" sz="800" dirty="0"/>
          </a:p>
        </p:txBody>
      </p:sp>
      <p:sp>
        <p:nvSpPr>
          <p:cNvPr id="109" name="TextBox 108">
            <a:extLst>
              <a:ext uri="{FF2B5EF4-FFF2-40B4-BE49-F238E27FC236}">
                <a16:creationId xmlns:a16="http://schemas.microsoft.com/office/drawing/2014/main" id="{0C8EBA55-FD64-4D1E-9444-9C29A852FE43}"/>
              </a:ext>
            </a:extLst>
          </p:cNvPr>
          <p:cNvSpPr txBox="1"/>
          <p:nvPr/>
        </p:nvSpPr>
        <p:spPr>
          <a:xfrm>
            <a:off x="1100540" y="3758484"/>
            <a:ext cx="1729350" cy="492440"/>
          </a:xfrm>
          <a:prstGeom prst="rect">
            <a:avLst/>
          </a:prstGeom>
          <a:noFill/>
        </p:spPr>
        <p:txBody>
          <a:bodyPr wrap="square" lIns="91438" tIns="45719" rIns="91438" bIns="45719" rtlCol="0">
            <a:spAutoFit/>
          </a:bodyPr>
          <a:lstStyle/>
          <a:p>
            <a:pPr algn="ctr"/>
            <a:r>
              <a:rPr lang="en-US" sz="900" dirty="0"/>
              <a:t>MEJORA EN LOS PROCESOS INTERNOS Y PRODUCTIVIDAD</a:t>
            </a:r>
          </a:p>
          <a:p>
            <a:endParaRPr lang="en-US" sz="800" dirty="0"/>
          </a:p>
        </p:txBody>
      </p:sp>
      <p:sp>
        <p:nvSpPr>
          <p:cNvPr id="111" name="Rectangle 110">
            <a:extLst>
              <a:ext uri="{FF2B5EF4-FFF2-40B4-BE49-F238E27FC236}">
                <a16:creationId xmlns:a16="http://schemas.microsoft.com/office/drawing/2014/main" id="{278B5DEF-30F0-4FC6-9776-64DD1CC78DBC}"/>
              </a:ext>
            </a:extLst>
          </p:cNvPr>
          <p:cNvSpPr/>
          <p:nvPr/>
        </p:nvSpPr>
        <p:spPr>
          <a:xfrm>
            <a:off x="834874" y="233861"/>
            <a:ext cx="4623382" cy="323165"/>
          </a:xfrm>
          <a:prstGeom prst="rect">
            <a:avLst/>
          </a:prstGeom>
        </p:spPr>
        <p:txBody>
          <a:bodyPr wrap="none">
            <a:spAutoFit/>
          </a:bodyPr>
          <a:lstStyle/>
          <a:p>
            <a:r>
              <a:rPr lang="en-US" sz="1500" b="1" kern="0" dirty="0">
                <a:solidFill>
                  <a:prstClr val="black"/>
                </a:solidFill>
              </a:rPr>
              <a:t>M O D E L O    D E    N E G O C I O</a:t>
            </a:r>
            <a:r>
              <a:rPr lang="en-US" sz="1500" kern="0" dirty="0">
                <a:solidFill>
                  <a:prstClr val="black"/>
                </a:solidFill>
              </a:rPr>
              <a:t>    E N    E D U C A C I Ó N</a:t>
            </a:r>
            <a:endParaRPr lang="en-US" dirty="0"/>
          </a:p>
        </p:txBody>
      </p:sp>
    </p:spTree>
    <p:extLst>
      <p:ext uri="{BB962C8B-B14F-4D97-AF65-F5344CB8AC3E}">
        <p14:creationId xmlns:p14="http://schemas.microsoft.com/office/powerpoint/2010/main" val="115846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750" fill="hold"/>
                                        <p:tgtEl>
                                          <p:spTgt spid="47"/>
                                        </p:tgtEl>
                                        <p:attrNameLst>
                                          <p:attrName>ppt_x</p:attrName>
                                        </p:attrNameLst>
                                      </p:cBhvr>
                                      <p:tavLst>
                                        <p:tav tm="0">
                                          <p:val>
                                            <p:strVal val="#ppt_x"/>
                                          </p:val>
                                        </p:tav>
                                        <p:tav tm="100000">
                                          <p:val>
                                            <p:strVal val="#ppt_x"/>
                                          </p:val>
                                        </p:tav>
                                      </p:tavLst>
                                    </p:anim>
                                    <p:anim calcmode="lin" valueType="num">
                                      <p:cBhvr additive="base">
                                        <p:cTn id="20" dur="750" fill="hold"/>
                                        <p:tgtEl>
                                          <p:spTgt spid="47"/>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750" fill="hold"/>
                                        <p:tgtEl>
                                          <p:spTgt spid="42"/>
                                        </p:tgtEl>
                                        <p:attrNameLst>
                                          <p:attrName>ppt_x</p:attrName>
                                        </p:attrNameLst>
                                      </p:cBhvr>
                                      <p:tavLst>
                                        <p:tav tm="0">
                                          <p:val>
                                            <p:strVal val="#ppt_x"/>
                                          </p:val>
                                        </p:tav>
                                        <p:tav tm="100000">
                                          <p:val>
                                            <p:strVal val="#ppt_x"/>
                                          </p:val>
                                        </p:tav>
                                      </p:tavLst>
                                    </p:anim>
                                    <p:anim calcmode="lin" valueType="num">
                                      <p:cBhvr additive="base">
                                        <p:cTn id="31" dur="750" fill="hold"/>
                                        <p:tgtEl>
                                          <p:spTgt spid="42"/>
                                        </p:tgtEl>
                                        <p:attrNameLst>
                                          <p:attrName>ppt_y</p:attrName>
                                        </p:attrNameLst>
                                      </p:cBhvr>
                                      <p:tavLst>
                                        <p:tav tm="0">
                                          <p:val>
                                            <p:strVal val="0-#ppt_h/2"/>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anim calcmode="lin" valueType="num">
                                      <p:cBhvr>
                                        <p:cTn id="42" dur="1000" fill="hold"/>
                                        <p:tgtEl>
                                          <p:spTgt spid="62"/>
                                        </p:tgtEl>
                                        <p:attrNameLst>
                                          <p:attrName>ppt_x</p:attrName>
                                        </p:attrNameLst>
                                      </p:cBhvr>
                                      <p:tavLst>
                                        <p:tav tm="0">
                                          <p:val>
                                            <p:strVal val="#ppt_x"/>
                                          </p:val>
                                        </p:tav>
                                        <p:tav tm="100000">
                                          <p:val>
                                            <p:strVal val="#ppt_x"/>
                                          </p:val>
                                        </p:tav>
                                      </p:tavLst>
                                    </p:anim>
                                    <p:anim calcmode="lin" valueType="num">
                                      <p:cBhvr>
                                        <p:cTn id="4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1000"/>
                                        <p:tgtEl>
                                          <p:spTgt spid="108"/>
                                        </p:tgtEl>
                                      </p:cBhvr>
                                    </p:animEffect>
                                    <p:anim calcmode="lin" valueType="num">
                                      <p:cBhvr>
                                        <p:cTn id="49" dur="1000" fill="hold"/>
                                        <p:tgtEl>
                                          <p:spTgt spid="108"/>
                                        </p:tgtEl>
                                        <p:attrNameLst>
                                          <p:attrName>ppt_x</p:attrName>
                                        </p:attrNameLst>
                                      </p:cBhvr>
                                      <p:tavLst>
                                        <p:tav tm="0">
                                          <p:val>
                                            <p:strVal val="#ppt_x"/>
                                          </p:val>
                                        </p:tav>
                                        <p:tav tm="100000">
                                          <p:val>
                                            <p:strVal val="#ppt_x"/>
                                          </p:val>
                                        </p:tav>
                                      </p:tavLst>
                                    </p:anim>
                                    <p:anim calcmode="lin" valueType="num">
                                      <p:cBhvr>
                                        <p:cTn id="5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fade">
                                      <p:cBhvr>
                                        <p:cTn id="55" dur="1000"/>
                                        <p:tgtEl>
                                          <p:spTgt spid="109"/>
                                        </p:tgtEl>
                                      </p:cBhvr>
                                    </p:animEffect>
                                    <p:anim calcmode="lin" valueType="num">
                                      <p:cBhvr>
                                        <p:cTn id="56" dur="1000" fill="hold"/>
                                        <p:tgtEl>
                                          <p:spTgt spid="109"/>
                                        </p:tgtEl>
                                        <p:attrNameLst>
                                          <p:attrName>ppt_x</p:attrName>
                                        </p:attrNameLst>
                                      </p:cBhvr>
                                      <p:tavLst>
                                        <p:tav tm="0">
                                          <p:val>
                                            <p:strVal val="#ppt_x"/>
                                          </p:val>
                                        </p:tav>
                                        <p:tav tm="100000">
                                          <p:val>
                                            <p:strVal val="#ppt_x"/>
                                          </p:val>
                                        </p:tav>
                                      </p:tavLst>
                                    </p:anim>
                                    <p:anim calcmode="lin" valueType="num">
                                      <p:cBhvr>
                                        <p:cTn id="57"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8" grpId="0"/>
      <p:bldP spid="1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ricoh_lock_up_rgb_positive-0315">
            <a:extLst>
              <a:ext uri="{FF2B5EF4-FFF2-40B4-BE49-F238E27FC236}">
                <a16:creationId xmlns:a16="http://schemas.microsoft.com/office/drawing/2014/main" id="{A4916C91-B4C0-45FC-BDD7-9068D4E372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5" name="Plaque 10">
            <a:extLst>
              <a:ext uri="{FF2B5EF4-FFF2-40B4-BE49-F238E27FC236}">
                <a16:creationId xmlns:a16="http://schemas.microsoft.com/office/drawing/2014/main" id="{ADF21EB4-6AAC-4F5E-830B-E90F16A01BCC}"/>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6" name="Picture 5" descr="A picture containing object&#10;&#10;Description automatically generated">
            <a:extLst>
              <a:ext uri="{FF2B5EF4-FFF2-40B4-BE49-F238E27FC236}">
                <a16:creationId xmlns:a16="http://schemas.microsoft.com/office/drawing/2014/main" id="{BB5C040D-1BFC-44A5-B3C4-F10ACE8F0F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8716" y="2193411"/>
            <a:ext cx="2146568" cy="1267301"/>
          </a:xfrm>
          <a:prstGeom prst="rect">
            <a:avLst/>
          </a:prstGeom>
        </p:spPr>
      </p:pic>
    </p:spTree>
    <p:extLst>
      <p:ext uri="{BB962C8B-B14F-4D97-AF65-F5344CB8AC3E}">
        <p14:creationId xmlns:p14="http://schemas.microsoft.com/office/powerpoint/2010/main" val="240321490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kitchen with a table in a restaurant&#10;&#10;Description automatically generated">
            <a:extLst>
              <a:ext uri="{FF2B5EF4-FFF2-40B4-BE49-F238E27FC236}">
                <a16:creationId xmlns:a16="http://schemas.microsoft.com/office/drawing/2014/main" id="{EE4006F3-E81D-45F1-A895-4988571E56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0" y="0"/>
            <a:ext cx="9144000" cy="5143500"/>
          </a:xfrm>
          <a:prstGeom prst="rect">
            <a:avLst/>
          </a:prstGeom>
        </p:spPr>
      </p:pic>
      <p:pic>
        <p:nvPicPr>
          <p:cNvPr id="4" name="Picture 9" descr="ricoh_lock_up_rgb_positive-0315">
            <a:extLst>
              <a:ext uri="{FF2B5EF4-FFF2-40B4-BE49-F238E27FC236}">
                <a16:creationId xmlns:a16="http://schemas.microsoft.com/office/drawing/2014/main" id="{A4916C91-B4C0-45FC-BDD7-9068D4E372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5" name="Plaque 10">
            <a:extLst>
              <a:ext uri="{FF2B5EF4-FFF2-40B4-BE49-F238E27FC236}">
                <a16:creationId xmlns:a16="http://schemas.microsoft.com/office/drawing/2014/main" id="{ADF21EB4-6AAC-4F5E-830B-E90F16A01BCC}"/>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6" name="Picture 5" descr="A picture containing object&#10;&#10;Description automatically generated">
            <a:extLst>
              <a:ext uri="{FF2B5EF4-FFF2-40B4-BE49-F238E27FC236}">
                <a16:creationId xmlns:a16="http://schemas.microsoft.com/office/drawing/2014/main" id="{B6A7D784-C3A2-4C9C-9622-0F52BE347A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3334" y="1946501"/>
            <a:ext cx="986160" cy="582214"/>
          </a:xfrm>
          <a:prstGeom prst="rect">
            <a:avLst/>
          </a:prstGeom>
        </p:spPr>
      </p:pic>
    </p:spTree>
    <p:extLst>
      <p:ext uri="{BB962C8B-B14F-4D97-AF65-F5344CB8AC3E}">
        <p14:creationId xmlns:p14="http://schemas.microsoft.com/office/powerpoint/2010/main" val="3204849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room, ceiling&#10;&#10;Description automatically generated">
            <a:extLst>
              <a:ext uri="{FF2B5EF4-FFF2-40B4-BE49-F238E27FC236}">
                <a16:creationId xmlns:a16="http://schemas.microsoft.com/office/drawing/2014/main" id="{9B04C833-E5F5-4202-8EEA-CC4CF4FEB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0" y="0"/>
            <a:ext cx="9144000" cy="5143500"/>
          </a:xfrm>
          <a:prstGeom prst="rect">
            <a:avLst/>
          </a:prstGeom>
        </p:spPr>
      </p:pic>
      <p:pic>
        <p:nvPicPr>
          <p:cNvPr id="5" name="Picture 9" descr="ricoh_lock_up_rgb_positive-0315">
            <a:extLst>
              <a:ext uri="{FF2B5EF4-FFF2-40B4-BE49-F238E27FC236}">
                <a16:creationId xmlns:a16="http://schemas.microsoft.com/office/drawing/2014/main" id="{A145F53B-DB8B-49B5-9154-1318E1F8ED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6" name="Plaque 10">
            <a:extLst>
              <a:ext uri="{FF2B5EF4-FFF2-40B4-BE49-F238E27FC236}">
                <a16:creationId xmlns:a16="http://schemas.microsoft.com/office/drawing/2014/main" id="{8234E353-33A6-4BD5-AA25-30C07A2213A5}"/>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254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107" y="0"/>
            <a:ext cx="1478125" cy="181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42" descr="Image result for 3d printing structure"/>
          <p:cNvSpPr>
            <a:spLocks noChangeAspect="1" noChangeArrowheads="1"/>
          </p:cNvSpPr>
          <p:nvPr/>
        </p:nvSpPr>
        <p:spPr bwMode="auto">
          <a:xfrm>
            <a:off x="155575" y="-2933700"/>
            <a:ext cx="4791075" cy="611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s-ES">
              <a:solidFill>
                <a:prstClr val="black"/>
              </a:solidFill>
            </a:endParaRPr>
          </a:p>
        </p:txBody>
      </p:sp>
      <p:pic>
        <p:nvPicPr>
          <p:cNvPr id="1042" name="Picture 18" descr="https://katrinamonarco1983.files.wordpress.com/2014/12/3d-printed-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664" y="2489093"/>
            <a:ext cx="2329354" cy="17314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2942" y="1066800"/>
            <a:ext cx="271977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7183" y="1825298"/>
            <a:ext cx="2501392" cy="166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descr="Image result for 3d print sculp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963" y="3447494"/>
            <a:ext cx="2422487" cy="169600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1066800"/>
            <a:ext cx="2405514" cy="160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0201" y="4196426"/>
            <a:ext cx="1261799" cy="94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Image result for 3d print fashion desig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3292" y1="90535" x2="71193" y2="92593"/>
                      </a14:backgroundRemoval>
                    </a14:imgEffect>
                  </a14:imgLayer>
                </a14:imgProps>
              </a:ext>
              <a:ext uri="{28A0092B-C50C-407E-A947-70E740481C1C}">
                <a14:useLocalDpi xmlns:a14="http://schemas.microsoft.com/office/drawing/2010/main" val="0"/>
              </a:ext>
            </a:extLst>
          </a:blip>
          <a:srcRect/>
          <a:stretch>
            <a:fillRect/>
          </a:stretch>
        </p:blipFill>
        <p:spPr bwMode="auto">
          <a:xfrm>
            <a:off x="1" y="2958084"/>
            <a:ext cx="2185416" cy="21854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3d printing design fashion sho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3599" y="1066800"/>
            <a:ext cx="1179449" cy="1511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6863"/>
          <a:stretch/>
        </p:blipFill>
        <p:spPr bwMode="auto">
          <a:xfrm>
            <a:off x="5239512" y="0"/>
            <a:ext cx="12832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Plaque 10">
            <a:extLst>
              <a:ext uri="{FF2B5EF4-FFF2-40B4-BE49-F238E27FC236}">
                <a16:creationId xmlns:a16="http://schemas.microsoft.com/office/drawing/2014/main" id="{8FECE76D-6023-42C9-83D8-F4DA96EF3DA2}"/>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22" name="Picture 9" descr="ricoh_lock_up_rgb_positive-0315">
            <a:extLst>
              <a:ext uri="{FF2B5EF4-FFF2-40B4-BE49-F238E27FC236}">
                <a16:creationId xmlns:a16="http://schemas.microsoft.com/office/drawing/2014/main" id="{3D6C1B85-0839-474F-9A9A-EFABF59F6FB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4" name="Rectangle 23">
            <a:extLst>
              <a:ext uri="{FF2B5EF4-FFF2-40B4-BE49-F238E27FC236}">
                <a16:creationId xmlns:a16="http://schemas.microsoft.com/office/drawing/2014/main" id="{1458FA72-D74E-4A96-9112-56BAAE20FFFA}"/>
              </a:ext>
            </a:extLst>
          </p:cNvPr>
          <p:cNvSpPr/>
          <p:nvPr/>
        </p:nvSpPr>
        <p:spPr>
          <a:xfrm>
            <a:off x="834874" y="233861"/>
            <a:ext cx="2034531" cy="323165"/>
          </a:xfrm>
          <a:prstGeom prst="rect">
            <a:avLst/>
          </a:prstGeom>
        </p:spPr>
        <p:txBody>
          <a:bodyPr wrap="none">
            <a:spAutoFit/>
          </a:bodyPr>
          <a:lstStyle/>
          <a:p>
            <a:r>
              <a:rPr lang="en-US" sz="1500" b="1" kern="0" dirty="0">
                <a:solidFill>
                  <a:prstClr val="black"/>
                </a:solidFill>
              </a:rPr>
              <a:t>D E S I G N   </a:t>
            </a:r>
            <a:r>
              <a:rPr lang="en-US" sz="1500" kern="0" dirty="0">
                <a:solidFill>
                  <a:prstClr val="black"/>
                </a:solidFill>
              </a:rPr>
              <a:t>Y   M O D A</a:t>
            </a:r>
            <a:endParaRPr lang="en-US" dirty="0"/>
          </a:p>
        </p:txBody>
      </p:sp>
    </p:spTree>
    <p:extLst>
      <p:ext uri="{BB962C8B-B14F-4D97-AF65-F5344CB8AC3E}">
        <p14:creationId xmlns:p14="http://schemas.microsoft.com/office/powerpoint/2010/main" val="1508619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fill="hold"/>
                                        <p:tgtEl>
                                          <p:spTgt spid="1038"/>
                                        </p:tgtEl>
                                        <p:attrNameLst>
                                          <p:attrName>ppt_x</p:attrName>
                                        </p:attrNameLst>
                                      </p:cBhvr>
                                      <p:tavLst>
                                        <p:tav tm="0">
                                          <p:val>
                                            <p:strVal val="#ppt_x"/>
                                          </p:val>
                                        </p:tav>
                                        <p:tav tm="100000">
                                          <p:val>
                                            <p:strVal val="#ppt_x"/>
                                          </p:val>
                                        </p:tav>
                                      </p:tavLst>
                                    </p:anim>
                                    <p:anim calcmode="lin" valueType="num">
                                      <p:cBhvr additive="base">
                                        <p:cTn id="8" dur="500" fill="hold"/>
                                        <p:tgtEl>
                                          <p:spTgt spid="103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50"/>
                                        </p:tgtEl>
                                        <p:attrNameLst>
                                          <p:attrName>style.visibility</p:attrName>
                                        </p:attrNameLst>
                                      </p:cBhvr>
                                      <p:to>
                                        <p:strVal val="visible"/>
                                      </p:to>
                                    </p:set>
                                    <p:anim calcmode="lin" valueType="num">
                                      <p:cBhvr additive="base">
                                        <p:cTn id="11" dur="500" fill="hold"/>
                                        <p:tgtEl>
                                          <p:spTgt spid="1050"/>
                                        </p:tgtEl>
                                        <p:attrNameLst>
                                          <p:attrName>ppt_x</p:attrName>
                                        </p:attrNameLst>
                                      </p:cBhvr>
                                      <p:tavLst>
                                        <p:tav tm="0">
                                          <p:val>
                                            <p:strVal val="0-#ppt_w/2"/>
                                          </p:val>
                                        </p:tav>
                                        <p:tav tm="100000">
                                          <p:val>
                                            <p:strVal val="#ppt_x"/>
                                          </p:val>
                                        </p:tav>
                                      </p:tavLst>
                                    </p:anim>
                                    <p:anim calcmode="lin" valueType="num">
                                      <p:cBhvr additive="base">
                                        <p:cTn id="12" dur="500" fill="hold"/>
                                        <p:tgtEl>
                                          <p:spTgt spid="105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additive="base">
                                        <p:cTn id="15" dur="500" fill="hold"/>
                                        <p:tgtEl>
                                          <p:spTgt spid="2054"/>
                                        </p:tgtEl>
                                        <p:attrNameLst>
                                          <p:attrName>ppt_x</p:attrName>
                                        </p:attrNameLst>
                                      </p:cBhvr>
                                      <p:tavLst>
                                        <p:tav tm="0">
                                          <p:val>
                                            <p:strVal val="#ppt_x"/>
                                          </p:val>
                                        </p:tav>
                                        <p:tav tm="100000">
                                          <p:val>
                                            <p:strVal val="#ppt_x"/>
                                          </p:val>
                                        </p:tav>
                                      </p:tavLst>
                                    </p:anim>
                                    <p:anim calcmode="lin" valueType="num">
                                      <p:cBhvr additive="base">
                                        <p:cTn id="16" dur="500" fill="hold"/>
                                        <p:tgtEl>
                                          <p:spTgt spid="2054"/>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42"/>
                                        </p:tgtEl>
                                        <p:attrNameLst>
                                          <p:attrName>style.visibility</p:attrName>
                                        </p:attrNameLst>
                                      </p:cBhvr>
                                      <p:to>
                                        <p:strVal val="visible"/>
                                      </p:to>
                                    </p:set>
                                    <p:anim calcmode="lin" valueType="num">
                                      <p:cBhvr additive="base">
                                        <p:cTn id="19" dur="500" fill="hold"/>
                                        <p:tgtEl>
                                          <p:spTgt spid="1042"/>
                                        </p:tgtEl>
                                        <p:attrNameLst>
                                          <p:attrName>ppt_x</p:attrName>
                                        </p:attrNameLst>
                                      </p:cBhvr>
                                      <p:tavLst>
                                        <p:tav tm="0">
                                          <p:val>
                                            <p:strVal val="0-#ppt_w/2"/>
                                          </p:val>
                                        </p:tav>
                                        <p:tav tm="100000">
                                          <p:val>
                                            <p:strVal val="#ppt_x"/>
                                          </p:val>
                                        </p:tav>
                                      </p:tavLst>
                                    </p:anim>
                                    <p:anim calcmode="lin" valueType="num">
                                      <p:cBhvr additive="base">
                                        <p:cTn id="20" dur="500" fill="hold"/>
                                        <p:tgtEl>
                                          <p:spTgt spid="1042"/>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ppt_x"/>
                                          </p:val>
                                        </p:tav>
                                        <p:tav tm="100000">
                                          <p:val>
                                            <p:strVal val="#ppt_x"/>
                                          </p:val>
                                        </p:tav>
                                      </p:tavLst>
                                    </p:anim>
                                    <p:anim calcmode="lin" valueType="num">
                                      <p:cBhvr additive="base">
                                        <p:cTn id="24" dur="500" fill="hold"/>
                                        <p:tgtEl>
                                          <p:spTgt spid="2052"/>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8"/>
                                        </p:tgtEl>
                                        <p:attrNameLst>
                                          <p:attrName>style.visibility</p:attrName>
                                        </p:attrNameLst>
                                      </p:cBhvr>
                                      <p:to>
                                        <p:strVal val="visible"/>
                                      </p:to>
                                    </p:set>
                                    <p:anim calcmode="lin" valueType="num">
                                      <p:cBhvr additive="base">
                                        <p:cTn id="27" dur="500" fill="hold"/>
                                        <p:tgtEl>
                                          <p:spTgt spid="1048"/>
                                        </p:tgtEl>
                                        <p:attrNameLst>
                                          <p:attrName>ppt_x</p:attrName>
                                        </p:attrNameLst>
                                      </p:cBhvr>
                                      <p:tavLst>
                                        <p:tav tm="0">
                                          <p:val>
                                            <p:strVal val="#ppt_x"/>
                                          </p:val>
                                        </p:tav>
                                        <p:tav tm="100000">
                                          <p:val>
                                            <p:strVal val="#ppt_x"/>
                                          </p:val>
                                        </p:tav>
                                      </p:tavLst>
                                    </p:anim>
                                    <p:anim calcmode="lin" valueType="num">
                                      <p:cBhvr additive="base">
                                        <p:cTn id="28" dur="500" fill="hold"/>
                                        <p:tgtEl>
                                          <p:spTgt spid="1048"/>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500" fill="hold"/>
                                        <p:tgtEl>
                                          <p:spTgt spid="2056"/>
                                        </p:tgtEl>
                                        <p:attrNameLst>
                                          <p:attrName>ppt_x</p:attrName>
                                        </p:attrNameLst>
                                      </p:cBhvr>
                                      <p:tavLst>
                                        <p:tav tm="0">
                                          <p:val>
                                            <p:strVal val="#ppt_x"/>
                                          </p:val>
                                        </p:tav>
                                        <p:tav tm="100000">
                                          <p:val>
                                            <p:strVal val="#ppt_x"/>
                                          </p:val>
                                        </p:tav>
                                      </p:tavLst>
                                    </p:anim>
                                    <p:anim calcmode="lin" valueType="num">
                                      <p:cBhvr additive="base">
                                        <p:cTn id="32" dur="500" fill="hold"/>
                                        <p:tgtEl>
                                          <p:spTgt spid="2056"/>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53"/>
                                        </p:tgtEl>
                                        <p:attrNameLst>
                                          <p:attrName>style.visibility</p:attrName>
                                        </p:attrNameLst>
                                      </p:cBhvr>
                                      <p:to>
                                        <p:strVal val="visible"/>
                                      </p:to>
                                    </p:set>
                                    <p:anim calcmode="lin" valueType="num">
                                      <p:cBhvr additive="base">
                                        <p:cTn id="35" dur="500" fill="hold"/>
                                        <p:tgtEl>
                                          <p:spTgt spid="2053"/>
                                        </p:tgtEl>
                                        <p:attrNameLst>
                                          <p:attrName>ppt_x</p:attrName>
                                        </p:attrNameLst>
                                      </p:cBhvr>
                                      <p:tavLst>
                                        <p:tav tm="0">
                                          <p:val>
                                            <p:strVal val="1+#ppt_w/2"/>
                                          </p:val>
                                        </p:tav>
                                        <p:tav tm="100000">
                                          <p:val>
                                            <p:strVal val="#ppt_x"/>
                                          </p:val>
                                        </p:tav>
                                      </p:tavLst>
                                    </p:anim>
                                    <p:anim calcmode="lin" valueType="num">
                                      <p:cBhvr additive="base">
                                        <p:cTn id="36" dur="500" fill="hold"/>
                                        <p:tgtEl>
                                          <p:spTgt spid="2053"/>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44"/>
                                        </p:tgtEl>
                                        <p:attrNameLst>
                                          <p:attrName>style.visibility</p:attrName>
                                        </p:attrNameLst>
                                      </p:cBhvr>
                                      <p:to>
                                        <p:strVal val="visible"/>
                                      </p:to>
                                    </p:set>
                                    <p:anim calcmode="lin" valueType="num">
                                      <p:cBhvr additive="base">
                                        <p:cTn id="39" dur="500" fill="hold"/>
                                        <p:tgtEl>
                                          <p:spTgt spid="1044"/>
                                        </p:tgtEl>
                                        <p:attrNameLst>
                                          <p:attrName>ppt_x</p:attrName>
                                        </p:attrNameLst>
                                      </p:cBhvr>
                                      <p:tavLst>
                                        <p:tav tm="0">
                                          <p:val>
                                            <p:strVal val="#ppt_x"/>
                                          </p:val>
                                        </p:tav>
                                        <p:tav tm="100000">
                                          <p:val>
                                            <p:strVal val="#ppt_x"/>
                                          </p:val>
                                        </p:tav>
                                      </p:tavLst>
                                    </p:anim>
                                    <p:anim calcmode="lin" valueType="num">
                                      <p:cBhvr additive="base">
                                        <p:cTn id="40" dur="500" fill="hold"/>
                                        <p:tgtEl>
                                          <p:spTgt spid="1044"/>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1+#ppt_w/2"/>
                                          </p:val>
                                        </p:tav>
                                        <p:tav tm="100000">
                                          <p:val>
                                            <p:strVal val="#ppt_x"/>
                                          </p:val>
                                        </p:tav>
                                      </p:tavLst>
                                    </p:anim>
                                    <p:anim calcmode="lin" valueType="num">
                                      <p:cBhvr additive="base">
                                        <p:cTn id="44"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250"/>
                                        <p:tgtEl>
                                          <p:spTgt spid="1050"/>
                                        </p:tgtEl>
                                        <p:attrNameLst>
                                          <p:attrName>ppt_x</p:attrName>
                                        </p:attrNameLst>
                                      </p:cBhvr>
                                      <p:tavLst>
                                        <p:tav tm="0">
                                          <p:val>
                                            <p:strVal val="ppt_x"/>
                                          </p:val>
                                        </p:tav>
                                        <p:tav tm="100000">
                                          <p:val>
                                            <p:strVal val="ppt_x"/>
                                          </p:val>
                                        </p:tav>
                                      </p:tavLst>
                                    </p:anim>
                                    <p:anim calcmode="lin" valueType="num">
                                      <p:cBhvr additive="base">
                                        <p:cTn id="49" dur="250"/>
                                        <p:tgtEl>
                                          <p:spTgt spid="1050"/>
                                        </p:tgtEl>
                                        <p:attrNameLst>
                                          <p:attrName>ppt_y</p:attrName>
                                        </p:attrNameLst>
                                      </p:cBhvr>
                                      <p:tavLst>
                                        <p:tav tm="0">
                                          <p:val>
                                            <p:strVal val="ppt_y"/>
                                          </p:val>
                                        </p:tav>
                                        <p:tav tm="100000">
                                          <p:val>
                                            <p:strVal val="1+ppt_h/2"/>
                                          </p:val>
                                        </p:tav>
                                      </p:tavLst>
                                    </p:anim>
                                    <p:set>
                                      <p:cBhvr>
                                        <p:cTn id="50" dur="1" fill="hold">
                                          <p:stCondLst>
                                            <p:cond delay="249"/>
                                          </p:stCondLst>
                                        </p:cTn>
                                        <p:tgtEl>
                                          <p:spTgt spid="1050"/>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250"/>
                                        <p:tgtEl>
                                          <p:spTgt spid="2054"/>
                                        </p:tgtEl>
                                        <p:attrNameLst>
                                          <p:attrName>ppt_x</p:attrName>
                                        </p:attrNameLst>
                                      </p:cBhvr>
                                      <p:tavLst>
                                        <p:tav tm="0">
                                          <p:val>
                                            <p:strVal val="ppt_x"/>
                                          </p:val>
                                        </p:tav>
                                        <p:tav tm="100000">
                                          <p:val>
                                            <p:strVal val="ppt_x"/>
                                          </p:val>
                                        </p:tav>
                                      </p:tavLst>
                                    </p:anim>
                                    <p:anim calcmode="lin" valueType="num">
                                      <p:cBhvr additive="base">
                                        <p:cTn id="53" dur="250"/>
                                        <p:tgtEl>
                                          <p:spTgt spid="2054"/>
                                        </p:tgtEl>
                                        <p:attrNameLst>
                                          <p:attrName>ppt_y</p:attrName>
                                        </p:attrNameLst>
                                      </p:cBhvr>
                                      <p:tavLst>
                                        <p:tav tm="0">
                                          <p:val>
                                            <p:strVal val="ppt_y"/>
                                          </p:val>
                                        </p:tav>
                                        <p:tav tm="100000">
                                          <p:val>
                                            <p:strVal val="1+ppt_h/2"/>
                                          </p:val>
                                        </p:tav>
                                      </p:tavLst>
                                    </p:anim>
                                    <p:set>
                                      <p:cBhvr>
                                        <p:cTn id="54" dur="1" fill="hold">
                                          <p:stCondLst>
                                            <p:cond delay="249"/>
                                          </p:stCondLst>
                                        </p:cTn>
                                        <p:tgtEl>
                                          <p:spTgt spid="2054"/>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250"/>
                                        <p:tgtEl>
                                          <p:spTgt spid="1042"/>
                                        </p:tgtEl>
                                        <p:attrNameLst>
                                          <p:attrName>ppt_x</p:attrName>
                                        </p:attrNameLst>
                                      </p:cBhvr>
                                      <p:tavLst>
                                        <p:tav tm="0">
                                          <p:val>
                                            <p:strVal val="ppt_x"/>
                                          </p:val>
                                        </p:tav>
                                        <p:tav tm="100000">
                                          <p:val>
                                            <p:strVal val="ppt_x"/>
                                          </p:val>
                                        </p:tav>
                                      </p:tavLst>
                                    </p:anim>
                                    <p:anim calcmode="lin" valueType="num">
                                      <p:cBhvr additive="base">
                                        <p:cTn id="57" dur="250"/>
                                        <p:tgtEl>
                                          <p:spTgt spid="1042"/>
                                        </p:tgtEl>
                                        <p:attrNameLst>
                                          <p:attrName>ppt_y</p:attrName>
                                        </p:attrNameLst>
                                      </p:cBhvr>
                                      <p:tavLst>
                                        <p:tav tm="0">
                                          <p:val>
                                            <p:strVal val="ppt_y"/>
                                          </p:val>
                                        </p:tav>
                                        <p:tav tm="100000">
                                          <p:val>
                                            <p:strVal val="1+ppt_h/2"/>
                                          </p:val>
                                        </p:tav>
                                      </p:tavLst>
                                    </p:anim>
                                    <p:set>
                                      <p:cBhvr>
                                        <p:cTn id="58" dur="1" fill="hold">
                                          <p:stCondLst>
                                            <p:cond delay="249"/>
                                          </p:stCondLst>
                                        </p:cTn>
                                        <p:tgtEl>
                                          <p:spTgt spid="1042"/>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250"/>
                                        <p:tgtEl>
                                          <p:spTgt spid="2052"/>
                                        </p:tgtEl>
                                        <p:attrNameLst>
                                          <p:attrName>ppt_x</p:attrName>
                                        </p:attrNameLst>
                                      </p:cBhvr>
                                      <p:tavLst>
                                        <p:tav tm="0">
                                          <p:val>
                                            <p:strVal val="ppt_x"/>
                                          </p:val>
                                        </p:tav>
                                        <p:tav tm="100000">
                                          <p:val>
                                            <p:strVal val="ppt_x"/>
                                          </p:val>
                                        </p:tav>
                                      </p:tavLst>
                                    </p:anim>
                                    <p:anim calcmode="lin" valueType="num">
                                      <p:cBhvr additive="base">
                                        <p:cTn id="61" dur="250"/>
                                        <p:tgtEl>
                                          <p:spTgt spid="2052"/>
                                        </p:tgtEl>
                                        <p:attrNameLst>
                                          <p:attrName>ppt_y</p:attrName>
                                        </p:attrNameLst>
                                      </p:cBhvr>
                                      <p:tavLst>
                                        <p:tav tm="0">
                                          <p:val>
                                            <p:strVal val="ppt_y"/>
                                          </p:val>
                                        </p:tav>
                                        <p:tav tm="100000">
                                          <p:val>
                                            <p:strVal val="1+ppt_h/2"/>
                                          </p:val>
                                        </p:tav>
                                      </p:tavLst>
                                    </p:anim>
                                    <p:set>
                                      <p:cBhvr>
                                        <p:cTn id="62" dur="1" fill="hold">
                                          <p:stCondLst>
                                            <p:cond delay="249"/>
                                          </p:stCondLst>
                                        </p:cTn>
                                        <p:tgtEl>
                                          <p:spTgt spid="2052"/>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250"/>
                                        <p:tgtEl>
                                          <p:spTgt spid="1048"/>
                                        </p:tgtEl>
                                        <p:attrNameLst>
                                          <p:attrName>ppt_x</p:attrName>
                                        </p:attrNameLst>
                                      </p:cBhvr>
                                      <p:tavLst>
                                        <p:tav tm="0">
                                          <p:val>
                                            <p:strVal val="ppt_x"/>
                                          </p:val>
                                        </p:tav>
                                        <p:tav tm="100000">
                                          <p:val>
                                            <p:strVal val="ppt_x"/>
                                          </p:val>
                                        </p:tav>
                                      </p:tavLst>
                                    </p:anim>
                                    <p:anim calcmode="lin" valueType="num">
                                      <p:cBhvr additive="base">
                                        <p:cTn id="65" dur="250"/>
                                        <p:tgtEl>
                                          <p:spTgt spid="1048"/>
                                        </p:tgtEl>
                                        <p:attrNameLst>
                                          <p:attrName>ppt_y</p:attrName>
                                        </p:attrNameLst>
                                      </p:cBhvr>
                                      <p:tavLst>
                                        <p:tav tm="0">
                                          <p:val>
                                            <p:strVal val="ppt_y"/>
                                          </p:val>
                                        </p:tav>
                                        <p:tav tm="100000">
                                          <p:val>
                                            <p:strVal val="1+ppt_h/2"/>
                                          </p:val>
                                        </p:tav>
                                      </p:tavLst>
                                    </p:anim>
                                    <p:set>
                                      <p:cBhvr>
                                        <p:cTn id="66" dur="1" fill="hold">
                                          <p:stCondLst>
                                            <p:cond delay="249"/>
                                          </p:stCondLst>
                                        </p:cTn>
                                        <p:tgtEl>
                                          <p:spTgt spid="1048"/>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250"/>
                                        <p:tgtEl>
                                          <p:spTgt spid="2056"/>
                                        </p:tgtEl>
                                        <p:attrNameLst>
                                          <p:attrName>ppt_x</p:attrName>
                                        </p:attrNameLst>
                                      </p:cBhvr>
                                      <p:tavLst>
                                        <p:tav tm="0">
                                          <p:val>
                                            <p:strVal val="ppt_x"/>
                                          </p:val>
                                        </p:tav>
                                        <p:tav tm="100000">
                                          <p:val>
                                            <p:strVal val="ppt_x"/>
                                          </p:val>
                                        </p:tav>
                                      </p:tavLst>
                                    </p:anim>
                                    <p:anim calcmode="lin" valueType="num">
                                      <p:cBhvr additive="base">
                                        <p:cTn id="69" dur="250"/>
                                        <p:tgtEl>
                                          <p:spTgt spid="2056"/>
                                        </p:tgtEl>
                                        <p:attrNameLst>
                                          <p:attrName>ppt_y</p:attrName>
                                        </p:attrNameLst>
                                      </p:cBhvr>
                                      <p:tavLst>
                                        <p:tav tm="0">
                                          <p:val>
                                            <p:strVal val="ppt_y"/>
                                          </p:val>
                                        </p:tav>
                                        <p:tav tm="100000">
                                          <p:val>
                                            <p:strVal val="1+ppt_h/2"/>
                                          </p:val>
                                        </p:tav>
                                      </p:tavLst>
                                    </p:anim>
                                    <p:set>
                                      <p:cBhvr>
                                        <p:cTn id="70" dur="1" fill="hold">
                                          <p:stCondLst>
                                            <p:cond delay="249"/>
                                          </p:stCondLst>
                                        </p:cTn>
                                        <p:tgtEl>
                                          <p:spTgt spid="2056"/>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250"/>
                                        <p:tgtEl>
                                          <p:spTgt spid="1044"/>
                                        </p:tgtEl>
                                        <p:attrNameLst>
                                          <p:attrName>ppt_x</p:attrName>
                                        </p:attrNameLst>
                                      </p:cBhvr>
                                      <p:tavLst>
                                        <p:tav tm="0">
                                          <p:val>
                                            <p:strVal val="ppt_x"/>
                                          </p:val>
                                        </p:tav>
                                        <p:tav tm="100000">
                                          <p:val>
                                            <p:strVal val="ppt_x"/>
                                          </p:val>
                                        </p:tav>
                                      </p:tavLst>
                                    </p:anim>
                                    <p:anim calcmode="lin" valueType="num">
                                      <p:cBhvr additive="base">
                                        <p:cTn id="73" dur="250"/>
                                        <p:tgtEl>
                                          <p:spTgt spid="1044"/>
                                        </p:tgtEl>
                                        <p:attrNameLst>
                                          <p:attrName>ppt_y</p:attrName>
                                        </p:attrNameLst>
                                      </p:cBhvr>
                                      <p:tavLst>
                                        <p:tav tm="0">
                                          <p:val>
                                            <p:strVal val="ppt_y"/>
                                          </p:val>
                                        </p:tav>
                                        <p:tav tm="100000">
                                          <p:val>
                                            <p:strVal val="1+ppt_h/2"/>
                                          </p:val>
                                        </p:tav>
                                      </p:tavLst>
                                    </p:anim>
                                    <p:set>
                                      <p:cBhvr>
                                        <p:cTn id="74" dur="1" fill="hold">
                                          <p:stCondLst>
                                            <p:cond delay="249"/>
                                          </p:stCondLst>
                                        </p:cTn>
                                        <p:tgtEl>
                                          <p:spTgt spid="1044"/>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250"/>
                                        <p:tgtEl>
                                          <p:spTgt spid="2050"/>
                                        </p:tgtEl>
                                        <p:attrNameLst>
                                          <p:attrName>ppt_x</p:attrName>
                                        </p:attrNameLst>
                                      </p:cBhvr>
                                      <p:tavLst>
                                        <p:tav tm="0">
                                          <p:val>
                                            <p:strVal val="ppt_x"/>
                                          </p:val>
                                        </p:tav>
                                        <p:tav tm="100000">
                                          <p:val>
                                            <p:strVal val="ppt_x"/>
                                          </p:val>
                                        </p:tav>
                                      </p:tavLst>
                                    </p:anim>
                                    <p:anim calcmode="lin" valueType="num">
                                      <p:cBhvr additive="base">
                                        <p:cTn id="77" dur="250"/>
                                        <p:tgtEl>
                                          <p:spTgt spid="2050"/>
                                        </p:tgtEl>
                                        <p:attrNameLst>
                                          <p:attrName>ppt_y</p:attrName>
                                        </p:attrNameLst>
                                      </p:cBhvr>
                                      <p:tavLst>
                                        <p:tav tm="0">
                                          <p:val>
                                            <p:strVal val="ppt_y"/>
                                          </p:val>
                                        </p:tav>
                                        <p:tav tm="100000">
                                          <p:val>
                                            <p:strVal val="1+ppt_h/2"/>
                                          </p:val>
                                        </p:tav>
                                      </p:tavLst>
                                    </p:anim>
                                    <p:set>
                                      <p:cBhvr>
                                        <p:cTn id="78" dur="1" fill="hold">
                                          <p:stCondLst>
                                            <p:cond delay="249"/>
                                          </p:stCondLst>
                                        </p:cTn>
                                        <p:tgtEl>
                                          <p:spTgt spid="2050"/>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250"/>
                                        <p:tgtEl>
                                          <p:spTgt spid="1038"/>
                                        </p:tgtEl>
                                        <p:attrNameLst>
                                          <p:attrName>ppt_x</p:attrName>
                                        </p:attrNameLst>
                                      </p:cBhvr>
                                      <p:tavLst>
                                        <p:tav tm="0">
                                          <p:val>
                                            <p:strVal val="ppt_x"/>
                                          </p:val>
                                        </p:tav>
                                        <p:tav tm="100000">
                                          <p:val>
                                            <p:strVal val="ppt_x"/>
                                          </p:val>
                                        </p:tav>
                                      </p:tavLst>
                                    </p:anim>
                                    <p:anim calcmode="lin" valueType="num">
                                      <p:cBhvr additive="base">
                                        <p:cTn id="81" dur="250"/>
                                        <p:tgtEl>
                                          <p:spTgt spid="1038"/>
                                        </p:tgtEl>
                                        <p:attrNameLst>
                                          <p:attrName>ppt_y</p:attrName>
                                        </p:attrNameLst>
                                      </p:cBhvr>
                                      <p:tavLst>
                                        <p:tav tm="0">
                                          <p:val>
                                            <p:strVal val="ppt_y"/>
                                          </p:val>
                                        </p:tav>
                                        <p:tav tm="100000">
                                          <p:val>
                                            <p:strVal val="1+ppt_h/2"/>
                                          </p:val>
                                        </p:tav>
                                      </p:tavLst>
                                    </p:anim>
                                    <p:set>
                                      <p:cBhvr>
                                        <p:cTn id="82" dur="1" fill="hold">
                                          <p:stCondLst>
                                            <p:cond delay="249"/>
                                          </p:stCondLst>
                                        </p:cTn>
                                        <p:tgtEl>
                                          <p:spTgt spid="1038"/>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250"/>
                                        <p:tgtEl>
                                          <p:spTgt spid="2053"/>
                                        </p:tgtEl>
                                        <p:attrNameLst>
                                          <p:attrName>ppt_x</p:attrName>
                                        </p:attrNameLst>
                                      </p:cBhvr>
                                      <p:tavLst>
                                        <p:tav tm="0">
                                          <p:val>
                                            <p:strVal val="ppt_x"/>
                                          </p:val>
                                        </p:tav>
                                        <p:tav tm="100000">
                                          <p:val>
                                            <p:strVal val="ppt_x"/>
                                          </p:val>
                                        </p:tav>
                                      </p:tavLst>
                                    </p:anim>
                                    <p:anim calcmode="lin" valueType="num">
                                      <p:cBhvr additive="base">
                                        <p:cTn id="85" dur="250"/>
                                        <p:tgtEl>
                                          <p:spTgt spid="2053"/>
                                        </p:tgtEl>
                                        <p:attrNameLst>
                                          <p:attrName>ppt_y</p:attrName>
                                        </p:attrNameLst>
                                      </p:cBhvr>
                                      <p:tavLst>
                                        <p:tav tm="0">
                                          <p:val>
                                            <p:strVal val="ppt_y"/>
                                          </p:val>
                                        </p:tav>
                                        <p:tav tm="100000">
                                          <p:val>
                                            <p:strVal val="1+ppt_h/2"/>
                                          </p:val>
                                        </p:tav>
                                      </p:tavLst>
                                    </p:anim>
                                    <p:set>
                                      <p:cBhvr>
                                        <p:cTn id="86" dur="1" fill="hold">
                                          <p:stCondLst>
                                            <p:cond delay="24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2892" b="24228"/>
          <a:stretch/>
        </p:blipFill>
        <p:spPr bwMode="auto">
          <a:xfrm>
            <a:off x="2803118" y="958438"/>
            <a:ext cx="2340100" cy="109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2" name="Picture 3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3125" r="14325"/>
          <a:stretch/>
        </p:blipFill>
        <p:spPr bwMode="auto">
          <a:xfrm>
            <a:off x="228600" y="2733675"/>
            <a:ext cx="267596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3d printing design fashion sho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1130" y="1981945"/>
            <a:ext cx="2403176" cy="316155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7060" b="2104"/>
          <a:stretch/>
        </p:blipFill>
        <p:spPr bwMode="auto">
          <a:xfrm>
            <a:off x="2813278" y="2009888"/>
            <a:ext cx="3899779" cy="313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317"/>
          <a:stretch/>
        </p:blipFill>
        <p:spPr bwMode="auto">
          <a:xfrm>
            <a:off x="548806" y="955040"/>
            <a:ext cx="2264319" cy="177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8678" y="822960"/>
            <a:ext cx="1883255" cy="119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descr="Image result for 3d print medic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235" y="1752998"/>
            <a:ext cx="914400" cy="124691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Image result for 3d print medic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3218" y="48617"/>
            <a:ext cx="1835460" cy="1970061"/>
          </a:xfrm>
          <a:prstGeom prst="rect">
            <a:avLst/>
          </a:prstGeom>
          <a:noFill/>
          <a:extLst>
            <a:ext uri="{909E8E84-426E-40DD-AFC4-6F175D3DCCD1}">
              <a14:hiddenFill xmlns:a14="http://schemas.microsoft.com/office/drawing/2010/main">
                <a:solidFill>
                  <a:srgbClr val="FFFFFF"/>
                </a:solidFill>
              </a14:hiddenFill>
            </a:ext>
          </a:extLst>
        </p:spPr>
      </p:pic>
      <p:sp>
        <p:nvSpPr>
          <p:cNvPr id="16" name="Plaque 10">
            <a:extLst>
              <a:ext uri="{FF2B5EF4-FFF2-40B4-BE49-F238E27FC236}">
                <a16:creationId xmlns:a16="http://schemas.microsoft.com/office/drawing/2014/main" id="{B3F8E815-DDCC-4995-8CFB-E6D863ED7006}"/>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17" name="Picture 9" descr="ricoh_lock_up_rgb_positive-0315">
            <a:extLst>
              <a:ext uri="{FF2B5EF4-FFF2-40B4-BE49-F238E27FC236}">
                <a16:creationId xmlns:a16="http://schemas.microsoft.com/office/drawing/2014/main" id="{223D7E6A-32AA-4D51-9A24-3286822442E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18" name="Rectangle 17">
            <a:extLst>
              <a:ext uri="{FF2B5EF4-FFF2-40B4-BE49-F238E27FC236}">
                <a16:creationId xmlns:a16="http://schemas.microsoft.com/office/drawing/2014/main" id="{2A254279-D7F5-48D4-9652-52480925F383}"/>
              </a:ext>
            </a:extLst>
          </p:cNvPr>
          <p:cNvSpPr/>
          <p:nvPr/>
        </p:nvSpPr>
        <p:spPr>
          <a:xfrm>
            <a:off x="834874" y="233861"/>
            <a:ext cx="894797" cy="323165"/>
          </a:xfrm>
          <a:prstGeom prst="rect">
            <a:avLst/>
          </a:prstGeom>
        </p:spPr>
        <p:txBody>
          <a:bodyPr wrap="none">
            <a:spAutoFit/>
          </a:bodyPr>
          <a:lstStyle/>
          <a:p>
            <a:r>
              <a:rPr lang="en-US" sz="1500" b="1" kern="0" dirty="0">
                <a:solidFill>
                  <a:prstClr val="black"/>
                </a:solidFill>
              </a:rPr>
              <a:t>S A L U D</a:t>
            </a:r>
            <a:endParaRPr lang="en-US" dirty="0"/>
          </a:p>
        </p:txBody>
      </p:sp>
    </p:spTree>
    <p:extLst>
      <p:ext uri="{BB962C8B-B14F-4D97-AF65-F5344CB8AC3E}">
        <p14:creationId xmlns:p14="http://schemas.microsoft.com/office/powerpoint/2010/main" val="3489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62"/>
                                        </p:tgtEl>
                                        <p:attrNameLst>
                                          <p:attrName>style.visibility</p:attrName>
                                        </p:attrNameLst>
                                      </p:cBhvr>
                                      <p:to>
                                        <p:strVal val="visible"/>
                                      </p:to>
                                    </p:set>
                                    <p:anim calcmode="lin" valueType="num">
                                      <p:cBhvr additive="base">
                                        <p:cTn id="11" dur="500" fill="hold"/>
                                        <p:tgtEl>
                                          <p:spTgt spid="1062"/>
                                        </p:tgtEl>
                                        <p:attrNameLst>
                                          <p:attrName>ppt_x</p:attrName>
                                        </p:attrNameLst>
                                      </p:cBhvr>
                                      <p:tavLst>
                                        <p:tav tm="0">
                                          <p:val>
                                            <p:strVal val="0-#ppt_w/2"/>
                                          </p:val>
                                        </p:tav>
                                        <p:tav tm="100000">
                                          <p:val>
                                            <p:strVal val="#ppt_x"/>
                                          </p:val>
                                        </p:tav>
                                      </p:tavLst>
                                    </p:anim>
                                    <p:anim calcmode="lin" valueType="num">
                                      <p:cBhvr additive="base">
                                        <p:cTn id="12" dur="500" fill="hold"/>
                                        <p:tgtEl>
                                          <p:spTgt spid="106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 calcmode="lin" valueType="num">
                                      <p:cBhvr additive="base">
                                        <p:cTn id="15" dur="500" fill="hold"/>
                                        <p:tgtEl>
                                          <p:spTgt spid="4101"/>
                                        </p:tgtEl>
                                        <p:attrNameLst>
                                          <p:attrName>ppt_x</p:attrName>
                                        </p:attrNameLst>
                                      </p:cBhvr>
                                      <p:tavLst>
                                        <p:tav tm="0">
                                          <p:val>
                                            <p:strVal val="#ppt_x"/>
                                          </p:val>
                                        </p:tav>
                                        <p:tav tm="100000">
                                          <p:val>
                                            <p:strVal val="#ppt_x"/>
                                          </p:val>
                                        </p:tav>
                                      </p:tavLst>
                                    </p:anim>
                                    <p:anim calcmode="lin" valueType="num">
                                      <p:cBhvr additive="base">
                                        <p:cTn id="16" dur="500" fill="hold"/>
                                        <p:tgtEl>
                                          <p:spTgt spid="4101"/>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4107"/>
                                        </p:tgtEl>
                                        <p:attrNameLst>
                                          <p:attrName>style.visibility</p:attrName>
                                        </p:attrNameLst>
                                      </p:cBhvr>
                                      <p:to>
                                        <p:strVal val="visible"/>
                                      </p:to>
                                    </p:set>
                                    <p:anim calcmode="lin" valueType="num">
                                      <p:cBhvr additive="base">
                                        <p:cTn id="23" dur="500" fill="hold"/>
                                        <p:tgtEl>
                                          <p:spTgt spid="4107"/>
                                        </p:tgtEl>
                                        <p:attrNameLst>
                                          <p:attrName>ppt_x</p:attrName>
                                        </p:attrNameLst>
                                      </p:cBhvr>
                                      <p:tavLst>
                                        <p:tav tm="0">
                                          <p:val>
                                            <p:strVal val="#ppt_x"/>
                                          </p:val>
                                        </p:tav>
                                        <p:tav tm="100000">
                                          <p:val>
                                            <p:strVal val="#ppt_x"/>
                                          </p:val>
                                        </p:tav>
                                      </p:tavLst>
                                    </p:anim>
                                    <p:anim calcmode="lin" valueType="num">
                                      <p:cBhvr additive="base">
                                        <p:cTn id="24" dur="500" fill="hold"/>
                                        <p:tgtEl>
                                          <p:spTgt spid="4107"/>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103"/>
                                        </p:tgtEl>
                                        <p:attrNameLst>
                                          <p:attrName>style.visibility</p:attrName>
                                        </p:attrNameLst>
                                      </p:cBhvr>
                                      <p:to>
                                        <p:strVal val="visible"/>
                                      </p:to>
                                    </p:set>
                                    <p:anim calcmode="lin" valueType="num">
                                      <p:cBhvr additive="base">
                                        <p:cTn id="27" dur="500" fill="hold"/>
                                        <p:tgtEl>
                                          <p:spTgt spid="4103"/>
                                        </p:tgtEl>
                                        <p:attrNameLst>
                                          <p:attrName>ppt_x</p:attrName>
                                        </p:attrNameLst>
                                      </p:cBhvr>
                                      <p:tavLst>
                                        <p:tav tm="0">
                                          <p:val>
                                            <p:strVal val="1+#ppt_w/2"/>
                                          </p:val>
                                        </p:tav>
                                        <p:tav tm="100000">
                                          <p:val>
                                            <p:strVal val="#ppt_x"/>
                                          </p:val>
                                        </p:tav>
                                      </p:tavLst>
                                    </p:anim>
                                    <p:anim calcmode="lin" valueType="num">
                                      <p:cBhvr additive="base">
                                        <p:cTn id="28" dur="500" fill="hold"/>
                                        <p:tgtEl>
                                          <p:spTgt spid="4103"/>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410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250"/>
                                        <p:tgtEl>
                                          <p:spTgt spid="4099"/>
                                        </p:tgtEl>
                                        <p:attrNameLst>
                                          <p:attrName>ppt_x</p:attrName>
                                        </p:attrNameLst>
                                      </p:cBhvr>
                                      <p:tavLst>
                                        <p:tav tm="0">
                                          <p:val>
                                            <p:strVal val="ppt_x"/>
                                          </p:val>
                                        </p:tav>
                                        <p:tav tm="100000">
                                          <p:val>
                                            <p:strVal val="ppt_x"/>
                                          </p:val>
                                        </p:tav>
                                      </p:tavLst>
                                    </p:anim>
                                    <p:anim calcmode="lin" valueType="num">
                                      <p:cBhvr additive="base">
                                        <p:cTn id="40" dur="250"/>
                                        <p:tgtEl>
                                          <p:spTgt spid="4099"/>
                                        </p:tgtEl>
                                        <p:attrNameLst>
                                          <p:attrName>ppt_y</p:attrName>
                                        </p:attrNameLst>
                                      </p:cBhvr>
                                      <p:tavLst>
                                        <p:tav tm="0">
                                          <p:val>
                                            <p:strVal val="ppt_y"/>
                                          </p:val>
                                        </p:tav>
                                        <p:tav tm="100000">
                                          <p:val>
                                            <p:strVal val="1+ppt_h/2"/>
                                          </p:val>
                                        </p:tav>
                                      </p:tavLst>
                                    </p:anim>
                                    <p:set>
                                      <p:cBhvr>
                                        <p:cTn id="41" dur="1" fill="hold">
                                          <p:stCondLst>
                                            <p:cond delay="249"/>
                                          </p:stCondLst>
                                        </p:cTn>
                                        <p:tgtEl>
                                          <p:spTgt spid="4099"/>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250"/>
                                        <p:tgtEl>
                                          <p:spTgt spid="1062"/>
                                        </p:tgtEl>
                                        <p:attrNameLst>
                                          <p:attrName>ppt_x</p:attrName>
                                        </p:attrNameLst>
                                      </p:cBhvr>
                                      <p:tavLst>
                                        <p:tav tm="0">
                                          <p:val>
                                            <p:strVal val="ppt_x"/>
                                          </p:val>
                                        </p:tav>
                                        <p:tav tm="100000">
                                          <p:val>
                                            <p:strVal val="ppt_x"/>
                                          </p:val>
                                        </p:tav>
                                      </p:tavLst>
                                    </p:anim>
                                    <p:anim calcmode="lin" valueType="num">
                                      <p:cBhvr additive="base">
                                        <p:cTn id="44" dur="250"/>
                                        <p:tgtEl>
                                          <p:spTgt spid="1062"/>
                                        </p:tgtEl>
                                        <p:attrNameLst>
                                          <p:attrName>ppt_y</p:attrName>
                                        </p:attrNameLst>
                                      </p:cBhvr>
                                      <p:tavLst>
                                        <p:tav tm="0">
                                          <p:val>
                                            <p:strVal val="ppt_y"/>
                                          </p:val>
                                        </p:tav>
                                        <p:tav tm="100000">
                                          <p:val>
                                            <p:strVal val="1+ppt_h/2"/>
                                          </p:val>
                                        </p:tav>
                                      </p:tavLst>
                                    </p:anim>
                                    <p:set>
                                      <p:cBhvr>
                                        <p:cTn id="45" dur="1" fill="hold">
                                          <p:stCondLst>
                                            <p:cond delay="249"/>
                                          </p:stCondLst>
                                        </p:cTn>
                                        <p:tgtEl>
                                          <p:spTgt spid="1062"/>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250"/>
                                        <p:tgtEl>
                                          <p:spTgt spid="4101"/>
                                        </p:tgtEl>
                                        <p:attrNameLst>
                                          <p:attrName>ppt_x</p:attrName>
                                        </p:attrNameLst>
                                      </p:cBhvr>
                                      <p:tavLst>
                                        <p:tav tm="0">
                                          <p:val>
                                            <p:strVal val="ppt_x"/>
                                          </p:val>
                                        </p:tav>
                                        <p:tav tm="100000">
                                          <p:val>
                                            <p:strVal val="ppt_x"/>
                                          </p:val>
                                        </p:tav>
                                      </p:tavLst>
                                    </p:anim>
                                    <p:anim calcmode="lin" valueType="num">
                                      <p:cBhvr additive="base">
                                        <p:cTn id="48" dur="250"/>
                                        <p:tgtEl>
                                          <p:spTgt spid="4101"/>
                                        </p:tgtEl>
                                        <p:attrNameLst>
                                          <p:attrName>ppt_y</p:attrName>
                                        </p:attrNameLst>
                                      </p:cBhvr>
                                      <p:tavLst>
                                        <p:tav tm="0">
                                          <p:val>
                                            <p:strVal val="ppt_y"/>
                                          </p:val>
                                        </p:tav>
                                        <p:tav tm="100000">
                                          <p:val>
                                            <p:strVal val="1+ppt_h/2"/>
                                          </p:val>
                                        </p:tav>
                                      </p:tavLst>
                                    </p:anim>
                                    <p:set>
                                      <p:cBhvr>
                                        <p:cTn id="49" dur="1" fill="hold">
                                          <p:stCondLst>
                                            <p:cond delay="249"/>
                                          </p:stCondLst>
                                        </p:cTn>
                                        <p:tgtEl>
                                          <p:spTgt spid="4101"/>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250"/>
                                        <p:tgtEl>
                                          <p:spTgt spid="4102"/>
                                        </p:tgtEl>
                                        <p:attrNameLst>
                                          <p:attrName>ppt_x</p:attrName>
                                        </p:attrNameLst>
                                      </p:cBhvr>
                                      <p:tavLst>
                                        <p:tav tm="0">
                                          <p:val>
                                            <p:strVal val="ppt_x"/>
                                          </p:val>
                                        </p:tav>
                                        <p:tav tm="100000">
                                          <p:val>
                                            <p:strVal val="ppt_x"/>
                                          </p:val>
                                        </p:tav>
                                      </p:tavLst>
                                    </p:anim>
                                    <p:anim calcmode="lin" valueType="num">
                                      <p:cBhvr additive="base">
                                        <p:cTn id="52" dur="250"/>
                                        <p:tgtEl>
                                          <p:spTgt spid="4102"/>
                                        </p:tgtEl>
                                        <p:attrNameLst>
                                          <p:attrName>ppt_y</p:attrName>
                                        </p:attrNameLst>
                                      </p:cBhvr>
                                      <p:tavLst>
                                        <p:tav tm="0">
                                          <p:val>
                                            <p:strVal val="ppt_y"/>
                                          </p:val>
                                        </p:tav>
                                        <p:tav tm="100000">
                                          <p:val>
                                            <p:strVal val="1+ppt_h/2"/>
                                          </p:val>
                                        </p:tav>
                                      </p:tavLst>
                                    </p:anim>
                                    <p:set>
                                      <p:cBhvr>
                                        <p:cTn id="53" dur="1" fill="hold">
                                          <p:stCondLst>
                                            <p:cond delay="249"/>
                                          </p:stCondLst>
                                        </p:cTn>
                                        <p:tgtEl>
                                          <p:spTgt spid="4102"/>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250"/>
                                        <p:tgtEl>
                                          <p:spTgt spid="4107"/>
                                        </p:tgtEl>
                                        <p:attrNameLst>
                                          <p:attrName>ppt_x</p:attrName>
                                        </p:attrNameLst>
                                      </p:cBhvr>
                                      <p:tavLst>
                                        <p:tav tm="0">
                                          <p:val>
                                            <p:strVal val="ppt_x"/>
                                          </p:val>
                                        </p:tav>
                                        <p:tav tm="100000">
                                          <p:val>
                                            <p:strVal val="ppt_x"/>
                                          </p:val>
                                        </p:tav>
                                      </p:tavLst>
                                    </p:anim>
                                    <p:anim calcmode="lin" valueType="num">
                                      <p:cBhvr additive="base">
                                        <p:cTn id="56" dur="250"/>
                                        <p:tgtEl>
                                          <p:spTgt spid="4107"/>
                                        </p:tgtEl>
                                        <p:attrNameLst>
                                          <p:attrName>ppt_y</p:attrName>
                                        </p:attrNameLst>
                                      </p:cBhvr>
                                      <p:tavLst>
                                        <p:tav tm="0">
                                          <p:val>
                                            <p:strVal val="ppt_y"/>
                                          </p:val>
                                        </p:tav>
                                        <p:tav tm="100000">
                                          <p:val>
                                            <p:strVal val="1+ppt_h/2"/>
                                          </p:val>
                                        </p:tav>
                                      </p:tavLst>
                                    </p:anim>
                                    <p:set>
                                      <p:cBhvr>
                                        <p:cTn id="57" dur="1" fill="hold">
                                          <p:stCondLst>
                                            <p:cond delay="249"/>
                                          </p:stCondLst>
                                        </p:cTn>
                                        <p:tgtEl>
                                          <p:spTgt spid="4107"/>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250"/>
                                        <p:tgtEl>
                                          <p:spTgt spid="4103"/>
                                        </p:tgtEl>
                                        <p:attrNameLst>
                                          <p:attrName>ppt_x</p:attrName>
                                        </p:attrNameLst>
                                      </p:cBhvr>
                                      <p:tavLst>
                                        <p:tav tm="0">
                                          <p:val>
                                            <p:strVal val="ppt_x"/>
                                          </p:val>
                                        </p:tav>
                                        <p:tav tm="100000">
                                          <p:val>
                                            <p:strVal val="ppt_x"/>
                                          </p:val>
                                        </p:tav>
                                      </p:tavLst>
                                    </p:anim>
                                    <p:anim calcmode="lin" valueType="num">
                                      <p:cBhvr additive="base">
                                        <p:cTn id="60" dur="250"/>
                                        <p:tgtEl>
                                          <p:spTgt spid="4103"/>
                                        </p:tgtEl>
                                        <p:attrNameLst>
                                          <p:attrName>ppt_y</p:attrName>
                                        </p:attrNameLst>
                                      </p:cBhvr>
                                      <p:tavLst>
                                        <p:tav tm="0">
                                          <p:val>
                                            <p:strVal val="ppt_y"/>
                                          </p:val>
                                        </p:tav>
                                        <p:tav tm="100000">
                                          <p:val>
                                            <p:strVal val="1+ppt_h/2"/>
                                          </p:val>
                                        </p:tav>
                                      </p:tavLst>
                                    </p:anim>
                                    <p:set>
                                      <p:cBhvr>
                                        <p:cTn id="61" dur="1" fill="hold">
                                          <p:stCondLst>
                                            <p:cond delay="249"/>
                                          </p:stCondLst>
                                        </p:cTn>
                                        <p:tgtEl>
                                          <p:spTgt spid="4103"/>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250"/>
                                        <p:tgtEl>
                                          <p:spTgt spid="4098"/>
                                        </p:tgtEl>
                                        <p:attrNameLst>
                                          <p:attrName>ppt_x</p:attrName>
                                        </p:attrNameLst>
                                      </p:cBhvr>
                                      <p:tavLst>
                                        <p:tav tm="0">
                                          <p:val>
                                            <p:strVal val="ppt_x"/>
                                          </p:val>
                                        </p:tav>
                                        <p:tav tm="100000">
                                          <p:val>
                                            <p:strVal val="ppt_x"/>
                                          </p:val>
                                        </p:tav>
                                      </p:tavLst>
                                    </p:anim>
                                    <p:anim calcmode="lin" valueType="num">
                                      <p:cBhvr additive="base">
                                        <p:cTn id="64" dur="250"/>
                                        <p:tgtEl>
                                          <p:spTgt spid="4098"/>
                                        </p:tgtEl>
                                        <p:attrNameLst>
                                          <p:attrName>ppt_y</p:attrName>
                                        </p:attrNameLst>
                                      </p:cBhvr>
                                      <p:tavLst>
                                        <p:tav tm="0">
                                          <p:val>
                                            <p:strVal val="ppt_y"/>
                                          </p:val>
                                        </p:tav>
                                        <p:tav tm="100000">
                                          <p:val>
                                            <p:strVal val="1+ppt_h/2"/>
                                          </p:val>
                                        </p:tav>
                                      </p:tavLst>
                                    </p:anim>
                                    <p:set>
                                      <p:cBhvr>
                                        <p:cTn id="65" dur="1" fill="hold">
                                          <p:stCondLst>
                                            <p:cond delay="249"/>
                                          </p:stCondLst>
                                        </p:cTn>
                                        <p:tgtEl>
                                          <p:spTgt spid="4098"/>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250"/>
                                        <p:tgtEl>
                                          <p:spTgt spid="4105"/>
                                        </p:tgtEl>
                                        <p:attrNameLst>
                                          <p:attrName>ppt_x</p:attrName>
                                        </p:attrNameLst>
                                      </p:cBhvr>
                                      <p:tavLst>
                                        <p:tav tm="0">
                                          <p:val>
                                            <p:strVal val="ppt_x"/>
                                          </p:val>
                                        </p:tav>
                                        <p:tav tm="100000">
                                          <p:val>
                                            <p:strVal val="ppt_x"/>
                                          </p:val>
                                        </p:tav>
                                      </p:tavLst>
                                    </p:anim>
                                    <p:anim calcmode="lin" valueType="num">
                                      <p:cBhvr additive="base">
                                        <p:cTn id="68" dur="250"/>
                                        <p:tgtEl>
                                          <p:spTgt spid="4105"/>
                                        </p:tgtEl>
                                        <p:attrNameLst>
                                          <p:attrName>ppt_y</p:attrName>
                                        </p:attrNameLst>
                                      </p:cBhvr>
                                      <p:tavLst>
                                        <p:tav tm="0">
                                          <p:val>
                                            <p:strVal val="ppt_y"/>
                                          </p:val>
                                        </p:tav>
                                        <p:tav tm="100000">
                                          <p:val>
                                            <p:strVal val="1+ppt_h/2"/>
                                          </p:val>
                                        </p:tav>
                                      </p:tavLst>
                                    </p:anim>
                                    <p:set>
                                      <p:cBhvr>
                                        <p:cTn id="69" dur="1" fill="hold">
                                          <p:stCondLst>
                                            <p:cond delay="249"/>
                                          </p:stCondLst>
                                        </p:cTn>
                                        <p:tgtEl>
                                          <p:spTgt spid="4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0D5A1E-4742-4F1A-AAB8-B09F66A9382B}"/>
              </a:ext>
            </a:extLst>
          </p:cNvPr>
          <p:cNvGrpSpPr/>
          <p:nvPr/>
        </p:nvGrpSpPr>
        <p:grpSpPr>
          <a:xfrm>
            <a:off x="231352" y="133350"/>
            <a:ext cx="6309834" cy="4876800"/>
            <a:chOff x="218658" y="128125"/>
            <a:chExt cx="6345086" cy="4900529"/>
          </a:xfrm>
        </p:grpSpPr>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50263" r="2342"/>
            <a:stretch/>
          </p:blipFill>
          <p:spPr bwMode="auto">
            <a:xfrm flipH="1">
              <a:off x="218658" y="131084"/>
              <a:ext cx="3278204" cy="489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1"/>
            <p:cNvPicPr>
              <a:picLocks noChangeAspect="1" noChangeArrowheads="1"/>
            </p:cNvPicPr>
            <p:nvPr/>
          </p:nvPicPr>
          <p:blipFill rotWithShape="1">
            <a:blip r:embed="rId2">
              <a:extLst>
                <a:ext uri="{28A0092B-C50C-407E-A947-70E740481C1C}">
                  <a14:useLocalDpi xmlns:a14="http://schemas.microsoft.com/office/drawing/2010/main" val="0"/>
                </a:ext>
              </a:extLst>
            </a:blip>
            <a:srcRect l="7472" r="50030"/>
            <a:stretch/>
          </p:blipFill>
          <p:spPr bwMode="auto">
            <a:xfrm flipH="1">
              <a:off x="3470748" y="128125"/>
              <a:ext cx="3092996" cy="489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Rectangle 28">
            <a:extLst>
              <a:ext uri="{FF2B5EF4-FFF2-40B4-BE49-F238E27FC236}">
                <a16:creationId xmlns:a16="http://schemas.microsoft.com/office/drawing/2014/main" id="{CA0D82FE-723A-4B82-B67C-9F3C3B408E98}"/>
              </a:ext>
            </a:extLst>
          </p:cNvPr>
          <p:cNvSpPr/>
          <p:nvPr/>
        </p:nvSpPr>
        <p:spPr>
          <a:xfrm>
            <a:off x="6621126" y="2586302"/>
            <a:ext cx="2298319" cy="242384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0" name="Donut 243">
            <a:extLst>
              <a:ext uri="{FF2B5EF4-FFF2-40B4-BE49-F238E27FC236}">
                <a16:creationId xmlns:a16="http://schemas.microsoft.com/office/drawing/2014/main" id="{3DCC9F38-5618-4FF5-AC87-833E922F7C20}"/>
              </a:ext>
            </a:extLst>
          </p:cNvPr>
          <p:cNvSpPr/>
          <p:nvPr/>
        </p:nvSpPr>
        <p:spPr>
          <a:xfrm>
            <a:off x="7097543" y="3227900"/>
            <a:ext cx="1280407" cy="1280407"/>
          </a:xfrm>
          <a:prstGeom prst="donut">
            <a:avLst>
              <a:gd name="adj" fmla="val 16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1" name="Block Arc 40">
            <a:extLst>
              <a:ext uri="{FF2B5EF4-FFF2-40B4-BE49-F238E27FC236}">
                <a16:creationId xmlns:a16="http://schemas.microsoft.com/office/drawing/2014/main" id="{DBD5C218-66DA-45DF-8453-C8F74CE52B2A}"/>
              </a:ext>
            </a:extLst>
          </p:cNvPr>
          <p:cNvSpPr/>
          <p:nvPr/>
        </p:nvSpPr>
        <p:spPr>
          <a:xfrm rot="4200000">
            <a:off x="7094866" y="3236923"/>
            <a:ext cx="1275484" cy="1275484"/>
          </a:xfrm>
          <a:prstGeom prst="blockArc">
            <a:avLst>
              <a:gd name="adj1" fmla="val 10800000"/>
              <a:gd name="adj2" fmla="val 19888897"/>
              <a:gd name="adj3" fmla="val 16237"/>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nvGrpSpPr>
          <p:cNvPr id="23" name="Group 22">
            <a:extLst>
              <a:ext uri="{FF2B5EF4-FFF2-40B4-BE49-F238E27FC236}">
                <a16:creationId xmlns:a16="http://schemas.microsoft.com/office/drawing/2014/main" id="{6DA468AC-93EF-42FC-97B4-345697A553DD}"/>
              </a:ext>
            </a:extLst>
          </p:cNvPr>
          <p:cNvGrpSpPr/>
          <p:nvPr/>
        </p:nvGrpSpPr>
        <p:grpSpPr>
          <a:xfrm>
            <a:off x="6781903" y="2634845"/>
            <a:ext cx="2181155" cy="2235801"/>
            <a:chOff x="6989233" y="2853907"/>
            <a:chExt cx="2181155" cy="2235801"/>
          </a:xfrm>
        </p:grpSpPr>
        <p:sp>
          <p:nvSpPr>
            <p:cNvPr id="43" name="TextBox 42">
              <a:extLst>
                <a:ext uri="{FF2B5EF4-FFF2-40B4-BE49-F238E27FC236}">
                  <a16:creationId xmlns:a16="http://schemas.microsoft.com/office/drawing/2014/main" id="{1873F0F0-3F02-4B21-A4BA-63B3A4761D18}"/>
                </a:ext>
              </a:extLst>
            </p:cNvPr>
            <p:cNvSpPr txBox="1"/>
            <p:nvPr/>
          </p:nvSpPr>
          <p:spPr>
            <a:xfrm>
              <a:off x="6989233" y="2853907"/>
              <a:ext cx="2181155" cy="754053"/>
            </a:xfrm>
            <a:prstGeom prst="rect">
              <a:avLst/>
            </a:prstGeom>
            <a:noFill/>
          </p:spPr>
          <p:txBody>
            <a:bodyPr wrap="square" rtlCol="0">
              <a:spAutoFit/>
            </a:bodyPr>
            <a:lstStyle/>
            <a:p>
              <a:pPr defTabSz="914400"/>
              <a:r>
                <a:rPr lang="es-419" sz="1100" dirty="0"/>
                <a:t>40 porciento de las actuales S&amp;P 500 van a desaparecer en 10 a</a:t>
              </a:r>
              <a:r>
                <a:rPr lang="pt-BR" sz="1100" dirty="0"/>
                <a:t>ños</a:t>
              </a:r>
              <a:endParaRPr lang="es-419" sz="1100" dirty="0"/>
            </a:p>
            <a:p>
              <a:pPr defTabSz="914400"/>
              <a:endParaRPr lang="en-US" sz="1050" dirty="0"/>
            </a:p>
            <a:p>
              <a:pPr defTabSz="914400"/>
              <a:endParaRPr lang="en-US" sz="1050" dirty="0"/>
            </a:p>
          </p:txBody>
        </p:sp>
        <p:sp>
          <p:nvSpPr>
            <p:cNvPr id="44" name="TextBox 43">
              <a:extLst>
                <a:ext uri="{FF2B5EF4-FFF2-40B4-BE49-F238E27FC236}">
                  <a16:creationId xmlns:a16="http://schemas.microsoft.com/office/drawing/2014/main" id="{ED9D47FC-3327-49F9-B82D-07BD0449514E}"/>
                </a:ext>
              </a:extLst>
            </p:cNvPr>
            <p:cNvSpPr txBox="1"/>
            <p:nvPr/>
          </p:nvSpPr>
          <p:spPr>
            <a:xfrm>
              <a:off x="7043508" y="4658821"/>
              <a:ext cx="1890789" cy="430887"/>
            </a:xfrm>
            <a:prstGeom prst="rect">
              <a:avLst/>
            </a:prstGeom>
            <a:noFill/>
          </p:spPr>
          <p:txBody>
            <a:bodyPr wrap="square" rtlCol="0">
              <a:spAutoFit/>
            </a:bodyPr>
            <a:lstStyle/>
            <a:p>
              <a:pPr defTabSz="914400"/>
              <a:endParaRPr lang="en-US" sz="1200" dirty="0"/>
            </a:p>
            <a:p>
              <a:pPr algn="ctr" defTabSz="914400"/>
              <a:r>
                <a:rPr lang="en-US" sz="1000" dirty="0">
                  <a:solidFill>
                    <a:schemeClr val="bg1">
                      <a:lumMod val="65000"/>
                    </a:schemeClr>
                  </a:solidFill>
                </a:rPr>
                <a:t>John M Olin School of Business</a:t>
              </a:r>
              <a:endParaRPr lang="es-ES" sz="1000" dirty="0">
                <a:solidFill>
                  <a:schemeClr val="bg1">
                    <a:lumMod val="65000"/>
                  </a:schemeClr>
                </a:solidFill>
              </a:endParaRPr>
            </a:p>
          </p:txBody>
        </p:sp>
      </p:grpSp>
      <p:grpSp>
        <p:nvGrpSpPr>
          <p:cNvPr id="24" name="Group 23">
            <a:extLst>
              <a:ext uri="{FF2B5EF4-FFF2-40B4-BE49-F238E27FC236}">
                <a16:creationId xmlns:a16="http://schemas.microsoft.com/office/drawing/2014/main" id="{368EF6BB-409C-4002-816A-449A8D0CC4BB}"/>
              </a:ext>
            </a:extLst>
          </p:cNvPr>
          <p:cNvGrpSpPr/>
          <p:nvPr/>
        </p:nvGrpSpPr>
        <p:grpSpPr>
          <a:xfrm>
            <a:off x="8195128" y="3196763"/>
            <a:ext cx="800073" cy="338554"/>
            <a:chOff x="8402458" y="3415825"/>
            <a:chExt cx="800073" cy="338554"/>
          </a:xfrm>
        </p:grpSpPr>
        <p:sp>
          <p:nvSpPr>
            <p:cNvPr id="42" name="TextBox 41">
              <a:extLst>
                <a:ext uri="{FF2B5EF4-FFF2-40B4-BE49-F238E27FC236}">
                  <a16:creationId xmlns:a16="http://schemas.microsoft.com/office/drawing/2014/main" id="{4A152C75-AF3A-477C-B300-8AE9688CF71F}"/>
                </a:ext>
              </a:extLst>
            </p:cNvPr>
            <p:cNvSpPr txBox="1"/>
            <p:nvPr/>
          </p:nvSpPr>
          <p:spPr>
            <a:xfrm>
              <a:off x="8496456" y="3415825"/>
              <a:ext cx="706075" cy="338554"/>
            </a:xfrm>
            <a:prstGeom prst="rect">
              <a:avLst/>
            </a:prstGeom>
            <a:noFill/>
          </p:spPr>
          <p:txBody>
            <a:bodyPr wrap="square" rtlCol="0">
              <a:spAutoFit/>
            </a:bodyPr>
            <a:lstStyle/>
            <a:p>
              <a:pPr algn="ctr" defTabSz="914400"/>
              <a:r>
                <a:rPr lang="en-US" sz="1600" b="1" dirty="0">
                  <a:solidFill>
                    <a:schemeClr val="bg1">
                      <a:lumMod val="50000"/>
                    </a:schemeClr>
                  </a:solidFill>
                </a:rPr>
                <a:t>40%</a:t>
              </a:r>
              <a:endParaRPr lang="es-ES" sz="1200" dirty="0">
                <a:solidFill>
                  <a:schemeClr val="bg1">
                    <a:lumMod val="50000"/>
                  </a:schemeClr>
                </a:solidFill>
              </a:endParaRPr>
            </a:p>
          </p:txBody>
        </p:sp>
        <p:cxnSp>
          <p:nvCxnSpPr>
            <p:cNvPr id="46" name="Straight Connector 45">
              <a:extLst>
                <a:ext uri="{FF2B5EF4-FFF2-40B4-BE49-F238E27FC236}">
                  <a16:creationId xmlns:a16="http://schemas.microsoft.com/office/drawing/2014/main" id="{1C99EC7F-32CB-48E4-BF45-8D914FEC0F97}"/>
                </a:ext>
              </a:extLst>
            </p:cNvPr>
            <p:cNvCxnSpPr>
              <a:cxnSpLocks/>
            </p:cNvCxnSpPr>
            <p:nvPr/>
          </p:nvCxnSpPr>
          <p:spPr>
            <a:xfrm>
              <a:off x="8511983" y="3579109"/>
              <a:ext cx="894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9132CEB-5A6D-4DFA-885B-2F7B65778AE0}"/>
                </a:ext>
              </a:extLst>
            </p:cNvPr>
            <p:cNvCxnSpPr>
              <a:cxnSpLocks/>
            </p:cNvCxnSpPr>
            <p:nvPr/>
          </p:nvCxnSpPr>
          <p:spPr>
            <a:xfrm flipH="1">
              <a:off x="8402458" y="3579109"/>
              <a:ext cx="117250" cy="111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Oval 54">
            <a:extLst>
              <a:ext uri="{FF2B5EF4-FFF2-40B4-BE49-F238E27FC236}">
                <a16:creationId xmlns:a16="http://schemas.microsoft.com/office/drawing/2014/main" id="{225158EE-C3FD-4BA7-B09D-069A50371651}"/>
              </a:ext>
            </a:extLst>
          </p:cNvPr>
          <p:cNvSpPr/>
          <p:nvPr/>
        </p:nvSpPr>
        <p:spPr>
          <a:xfrm>
            <a:off x="7060260" y="679364"/>
            <a:ext cx="1307719" cy="1307719"/>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dirty="0">
              <a:solidFill>
                <a:prstClr val="white"/>
              </a:solidFill>
            </a:endParaRPr>
          </a:p>
        </p:txBody>
      </p:sp>
      <p:grpSp>
        <p:nvGrpSpPr>
          <p:cNvPr id="4" name="Group 3">
            <a:extLst>
              <a:ext uri="{FF2B5EF4-FFF2-40B4-BE49-F238E27FC236}">
                <a16:creationId xmlns:a16="http://schemas.microsoft.com/office/drawing/2014/main" id="{88D6E348-034D-4539-A9D4-D11F4CFEF962}"/>
              </a:ext>
            </a:extLst>
          </p:cNvPr>
          <p:cNvGrpSpPr/>
          <p:nvPr/>
        </p:nvGrpSpPr>
        <p:grpSpPr>
          <a:xfrm>
            <a:off x="6620255" y="133350"/>
            <a:ext cx="2298319" cy="2390035"/>
            <a:chOff x="6620255" y="133350"/>
            <a:chExt cx="2298319" cy="2390035"/>
          </a:xfrm>
        </p:grpSpPr>
        <p:sp>
          <p:nvSpPr>
            <p:cNvPr id="2" name="Rectangle 1">
              <a:extLst>
                <a:ext uri="{FF2B5EF4-FFF2-40B4-BE49-F238E27FC236}">
                  <a16:creationId xmlns:a16="http://schemas.microsoft.com/office/drawing/2014/main" id="{0F159EA5-7042-4DA2-B85A-44F6A26D1E01}"/>
                </a:ext>
              </a:extLst>
            </p:cNvPr>
            <p:cNvSpPr/>
            <p:nvPr/>
          </p:nvSpPr>
          <p:spPr>
            <a:xfrm>
              <a:off x="6620255" y="133350"/>
              <a:ext cx="2298319" cy="2390035"/>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650B3AD-282E-4B79-A4A7-7F31D9454226}"/>
                </a:ext>
              </a:extLst>
            </p:cNvPr>
            <p:cNvSpPr/>
            <p:nvPr/>
          </p:nvSpPr>
          <p:spPr>
            <a:xfrm>
              <a:off x="6667414" y="217396"/>
              <a:ext cx="2155468" cy="276999"/>
            </a:xfrm>
            <a:prstGeom prst="rect">
              <a:avLst/>
            </a:prstGeom>
          </p:spPr>
          <p:txBody>
            <a:bodyPr wrap="square">
              <a:spAutoFit/>
            </a:bodyPr>
            <a:lstStyle/>
            <a:p>
              <a:pPr algn="r"/>
              <a:r>
                <a:rPr lang="es-419" sz="1200" dirty="0"/>
                <a:t>Vida Promedio de una S&amp;P 500</a:t>
              </a:r>
              <a:endParaRPr lang="es-419" dirty="0"/>
            </a:p>
          </p:txBody>
        </p:sp>
        <p:sp>
          <p:nvSpPr>
            <p:cNvPr id="13" name="Rectangle 12">
              <a:extLst>
                <a:ext uri="{FF2B5EF4-FFF2-40B4-BE49-F238E27FC236}">
                  <a16:creationId xmlns:a16="http://schemas.microsoft.com/office/drawing/2014/main" id="{DF35BAE6-2E25-4D3B-8C28-A885552F1560}"/>
                </a:ext>
              </a:extLst>
            </p:cNvPr>
            <p:cNvSpPr/>
            <p:nvPr/>
          </p:nvSpPr>
          <p:spPr>
            <a:xfrm>
              <a:off x="6793485" y="2073943"/>
              <a:ext cx="1923925" cy="261610"/>
            </a:xfrm>
            <a:prstGeom prst="rect">
              <a:avLst/>
            </a:prstGeom>
          </p:spPr>
          <p:txBody>
            <a:bodyPr wrap="none">
              <a:spAutoFit/>
            </a:bodyPr>
            <a:lstStyle/>
            <a:p>
              <a:pPr algn="ctr"/>
              <a:r>
                <a:rPr lang="en-US" sz="1100" dirty="0">
                  <a:solidFill>
                    <a:schemeClr val="bg1">
                      <a:lumMod val="65000"/>
                    </a:schemeClr>
                  </a:solidFill>
                </a:rPr>
                <a:t>Richard Foster, Yale University</a:t>
              </a:r>
              <a:endParaRPr lang="es-ES" sz="1100" dirty="0">
                <a:solidFill>
                  <a:schemeClr val="bg1">
                    <a:lumMod val="65000"/>
                  </a:schemeClr>
                </a:solidFill>
              </a:endParaRPr>
            </a:p>
          </p:txBody>
        </p:sp>
        <p:sp>
          <p:nvSpPr>
            <p:cNvPr id="56" name="Oval 55">
              <a:extLst>
                <a:ext uri="{FF2B5EF4-FFF2-40B4-BE49-F238E27FC236}">
                  <a16:creationId xmlns:a16="http://schemas.microsoft.com/office/drawing/2014/main" id="{A2F9A3E5-1F13-48A7-96E8-F3D34A2F361D}"/>
                </a:ext>
              </a:extLst>
            </p:cNvPr>
            <p:cNvSpPr/>
            <p:nvPr/>
          </p:nvSpPr>
          <p:spPr>
            <a:xfrm>
              <a:off x="7060260" y="679364"/>
              <a:ext cx="1307719" cy="1307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dirty="0">
                <a:solidFill>
                  <a:prstClr val="white"/>
                </a:solidFill>
              </a:endParaRPr>
            </a:p>
          </p:txBody>
        </p:sp>
      </p:grpSp>
      <p:sp>
        <p:nvSpPr>
          <p:cNvPr id="57" name="Oval 56">
            <a:extLst>
              <a:ext uri="{FF2B5EF4-FFF2-40B4-BE49-F238E27FC236}">
                <a16:creationId xmlns:a16="http://schemas.microsoft.com/office/drawing/2014/main" id="{80C5CCB2-7308-4ACA-8016-45825E4D2246}"/>
              </a:ext>
            </a:extLst>
          </p:cNvPr>
          <p:cNvSpPr/>
          <p:nvPr/>
        </p:nvSpPr>
        <p:spPr>
          <a:xfrm>
            <a:off x="7502767" y="1121871"/>
            <a:ext cx="422704" cy="422704"/>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89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dirty="0">
              <a:solidFill>
                <a:prstClr val="white"/>
              </a:solidFill>
            </a:endParaRPr>
          </a:p>
        </p:txBody>
      </p:sp>
      <p:sp>
        <p:nvSpPr>
          <p:cNvPr id="59" name="TextBox 58">
            <a:extLst>
              <a:ext uri="{FF2B5EF4-FFF2-40B4-BE49-F238E27FC236}">
                <a16:creationId xmlns:a16="http://schemas.microsoft.com/office/drawing/2014/main" id="{CD975F94-3F0E-4F03-A06B-03568C7399DE}"/>
              </a:ext>
            </a:extLst>
          </p:cNvPr>
          <p:cNvSpPr txBox="1"/>
          <p:nvPr/>
        </p:nvSpPr>
        <p:spPr>
          <a:xfrm>
            <a:off x="7449759" y="1149986"/>
            <a:ext cx="514761" cy="338554"/>
          </a:xfrm>
          <a:prstGeom prst="rect">
            <a:avLst/>
          </a:prstGeom>
          <a:noFill/>
        </p:spPr>
        <p:txBody>
          <a:bodyPr wrap="square" rtlCol="0">
            <a:spAutoFit/>
          </a:bodyPr>
          <a:lstStyle/>
          <a:p>
            <a:pPr algn="ctr" defTabSz="914400"/>
            <a:r>
              <a:rPr lang="en-US" sz="1600" b="1" dirty="0">
                <a:solidFill>
                  <a:schemeClr val="bg1"/>
                </a:solidFill>
              </a:rPr>
              <a:t>15</a:t>
            </a:r>
            <a:endParaRPr lang="es-ES" sz="1200" dirty="0">
              <a:solidFill>
                <a:schemeClr val="bg1"/>
              </a:solidFill>
            </a:endParaRPr>
          </a:p>
        </p:txBody>
      </p:sp>
      <p:grpSp>
        <p:nvGrpSpPr>
          <p:cNvPr id="22" name="Group 21">
            <a:extLst>
              <a:ext uri="{FF2B5EF4-FFF2-40B4-BE49-F238E27FC236}">
                <a16:creationId xmlns:a16="http://schemas.microsoft.com/office/drawing/2014/main" id="{AE9B264F-8CB5-483E-AF6D-EDB4ED18605F}"/>
              </a:ext>
            </a:extLst>
          </p:cNvPr>
          <p:cNvGrpSpPr/>
          <p:nvPr/>
        </p:nvGrpSpPr>
        <p:grpSpPr>
          <a:xfrm>
            <a:off x="7456739" y="717226"/>
            <a:ext cx="1411632" cy="338554"/>
            <a:chOff x="7690194" y="814526"/>
            <a:chExt cx="1411632" cy="338554"/>
          </a:xfrm>
        </p:grpSpPr>
        <p:sp>
          <p:nvSpPr>
            <p:cNvPr id="58" name="TextBox 57">
              <a:extLst>
                <a:ext uri="{FF2B5EF4-FFF2-40B4-BE49-F238E27FC236}">
                  <a16:creationId xmlns:a16="http://schemas.microsoft.com/office/drawing/2014/main" id="{5AA07516-02B3-4004-A863-0A71535B42C8}"/>
                </a:ext>
              </a:extLst>
            </p:cNvPr>
            <p:cNvSpPr txBox="1"/>
            <p:nvPr/>
          </p:nvSpPr>
          <p:spPr>
            <a:xfrm>
              <a:off x="7690194" y="814526"/>
              <a:ext cx="514761" cy="338554"/>
            </a:xfrm>
            <a:prstGeom prst="rect">
              <a:avLst/>
            </a:prstGeom>
            <a:noFill/>
          </p:spPr>
          <p:txBody>
            <a:bodyPr wrap="square" rtlCol="0">
              <a:spAutoFit/>
            </a:bodyPr>
            <a:lstStyle/>
            <a:p>
              <a:pPr algn="ctr" defTabSz="914400"/>
              <a:r>
                <a:rPr lang="en-US" sz="1600" b="1" dirty="0">
                  <a:solidFill>
                    <a:schemeClr val="bg1"/>
                  </a:solidFill>
                </a:rPr>
                <a:t>67</a:t>
              </a:r>
              <a:endParaRPr lang="es-ES" sz="1200" dirty="0">
                <a:solidFill>
                  <a:schemeClr val="bg1"/>
                </a:solidFill>
              </a:endParaRPr>
            </a:p>
          </p:txBody>
        </p:sp>
        <p:cxnSp>
          <p:nvCxnSpPr>
            <p:cNvPr id="60" name="Straight Connector 59">
              <a:extLst>
                <a:ext uri="{FF2B5EF4-FFF2-40B4-BE49-F238E27FC236}">
                  <a16:creationId xmlns:a16="http://schemas.microsoft.com/office/drawing/2014/main" id="{DD19C8E8-9C04-4E33-A6AD-BD354551A70C}"/>
                </a:ext>
              </a:extLst>
            </p:cNvPr>
            <p:cNvCxnSpPr>
              <a:cxnSpLocks/>
            </p:cNvCxnSpPr>
            <p:nvPr/>
          </p:nvCxnSpPr>
          <p:spPr>
            <a:xfrm>
              <a:off x="8445672" y="1007362"/>
              <a:ext cx="2598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A11B1A8-0112-44C8-BC3C-3229A4FA2191}"/>
                </a:ext>
              </a:extLst>
            </p:cNvPr>
            <p:cNvSpPr txBox="1"/>
            <p:nvPr/>
          </p:nvSpPr>
          <p:spPr>
            <a:xfrm>
              <a:off x="8654268" y="882905"/>
              <a:ext cx="447558" cy="246221"/>
            </a:xfrm>
            <a:prstGeom prst="rect">
              <a:avLst/>
            </a:prstGeom>
            <a:noFill/>
          </p:spPr>
          <p:txBody>
            <a:bodyPr wrap="none" rtlCol="0">
              <a:spAutoFit/>
            </a:bodyPr>
            <a:lstStyle/>
            <a:p>
              <a:r>
                <a:rPr lang="en-US" sz="1000" dirty="0"/>
                <a:t>1920</a:t>
              </a:r>
              <a:endParaRPr lang="es-ES" sz="1000" dirty="0"/>
            </a:p>
          </p:txBody>
        </p:sp>
      </p:grpSp>
      <p:grpSp>
        <p:nvGrpSpPr>
          <p:cNvPr id="62" name="Group 61">
            <a:extLst>
              <a:ext uri="{FF2B5EF4-FFF2-40B4-BE49-F238E27FC236}">
                <a16:creationId xmlns:a16="http://schemas.microsoft.com/office/drawing/2014/main" id="{CF51308A-74AB-4243-A90C-8395F6AB2B70}"/>
              </a:ext>
            </a:extLst>
          </p:cNvPr>
          <p:cNvGrpSpPr/>
          <p:nvPr/>
        </p:nvGrpSpPr>
        <p:grpSpPr>
          <a:xfrm>
            <a:off x="7971500" y="1231437"/>
            <a:ext cx="896871" cy="246221"/>
            <a:chOff x="1348558" y="4205177"/>
            <a:chExt cx="896871" cy="246221"/>
          </a:xfrm>
        </p:grpSpPr>
        <p:cxnSp>
          <p:nvCxnSpPr>
            <p:cNvPr id="63" name="Straight Connector 62">
              <a:extLst>
                <a:ext uri="{FF2B5EF4-FFF2-40B4-BE49-F238E27FC236}">
                  <a16:creationId xmlns:a16="http://schemas.microsoft.com/office/drawing/2014/main" id="{6A5B4AE5-8622-46C3-908C-AEE939CB8EEE}"/>
                </a:ext>
              </a:extLst>
            </p:cNvPr>
            <p:cNvCxnSpPr/>
            <p:nvPr/>
          </p:nvCxnSpPr>
          <p:spPr>
            <a:xfrm>
              <a:off x="1348558" y="4317668"/>
              <a:ext cx="516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D57FBAB-4764-4A84-B605-6BE52936D2BE}"/>
                </a:ext>
              </a:extLst>
            </p:cNvPr>
            <p:cNvSpPr txBox="1"/>
            <p:nvPr/>
          </p:nvSpPr>
          <p:spPr>
            <a:xfrm>
              <a:off x="1797871" y="4205177"/>
              <a:ext cx="447558" cy="246221"/>
            </a:xfrm>
            <a:prstGeom prst="rect">
              <a:avLst/>
            </a:prstGeom>
            <a:noFill/>
          </p:spPr>
          <p:txBody>
            <a:bodyPr wrap="none" rtlCol="0">
              <a:spAutoFit/>
            </a:bodyPr>
            <a:lstStyle/>
            <a:p>
              <a:r>
                <a:rPr lang="en-US" sz="1000" dirty="0"/>
                <a:t>2016</a:t>
              </a:r>
              <a:endParaRPr lang="es-ES" sz="1000" dirty="0"/>
            </a:p>
          </p:txBody>
        </p:sp>
      </p:grpSp>
      <p:sp>
        <p:nvSpPr>
          <p:cNvPr id="36" name="Rectangular Callout 33">
            <a:extLst>
              <a:ext uri="{FF2B5EF4-FFF2-40B4-BE49-F238E27FC236}">
                <a16:creationId xmlns:a16="http://schemas.microsoft.com/office/drawing/2014/main" id="{D5A38DF6-CE78-42F9-AF9D-525167538387}"/>
              </a:ext>
            </a:extLst>
          </p:cNvPr>
          <p:cNvSpPr/>
          <p:nvPr/>
        </p:nvSpPr>
        <p:spPr>
          <a:xfrm rot="5400000">
            <a:off x="951018" y="-593715"/>
            <a:ext cx="4876801" cy="6330931"/>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defTabSz="914400">
              <a:defRPr/>
            </a:pPr>
            <a:endParaRPr lang="en-US" kern="0">
              <a:solidFill>
                <a:prstClr val="white"/>
              </a:solidFill>
              <a:latin typeface="Adobe Clean"/>
            </a:endParaRPr>
          </a:p>
        </p:txBody>
      </p:sp>
      <p:sp>
        <p:nvSpPr>
          <p:cNvPr id="39" name="Rectangular Callout 33">
            <a:extLst>
              <a:ext uri="{FF2B5EF4-FFF2-40B4-BE49-F238E27FC236}">
                <a16:creationId xmlns:a16="http://schemas.microsoft.com/office/drawing/2014/main" id="{F1BDE3A8-B1C7-4F9E-9979-487523B9A9F1}"/>
              </a:ext>
            </a:extLst>
          </p:cNvPr>
          <p:cNvSpPr/>
          <p:nvPr/>
        </p:nvSpPr>
        <p:spPr>
          <a:xfrm rot="10800000">
            <a:off x="223953" y="133351"/>
            <a:ext cx="6321445" cy="1207302"/>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defTabSz="914400">
              <a:defRPr/>
            </a:pPr>
            <a:endParaRPr lang="en-US" kern="0">
              <a:solidFill>
                <a:prstClr val="white"/>
              </a:solidFill>
              <a:latin typeface="Adobe Clean"/>
            </a:endParaRPr>
          </a:p>
        </p:txBody>
      </p:sp>
      <p:sp>
        <p:nvSpPr>
          <p:cNvPr id="45" name="Rectangular Callout 33">
            <a:extLst>
              <a:ext uri="{FF2B5EF4-FFF2-40B4-BE49-F238E27FC236}">
                <a16:creationId xmlns:a16="http://schemas.microsoft.com/office/drawing/2014/main" id="{64DB4587-48FC-483A-A06F-BF6723EEBBAD}"/>
              </a:ext>
            </a:extLst>
          </p:cNvPr>
          <p:cNvSpPr/>
          <p:nvPr/>
        </p:nvSpPr>
        <p:spPr>
          <a:xfrm rot="10800000">
            <a:off x="223953" y="133351"/>
            <a:ext cx="6321445" cy="1207302"/>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defTabSz="914400">
              <a:defRPr/>
            </a:pPr>
            <a:endParaRPr lang="en-US" kern="0">
              <a:solidFill>
                <a:prstClr val="white"/>
              </a:solidFill>
              <a:latin typeface="Adobe Clean"/>
            </a:endParaRPr>
          </a:p>
        </p:txBody>
      </p:sp>
      <p:sp>
        <p:nvSpPr>
          <p:cNvPr id="47" name="Rectangular Callout 33">
            <a:extLst>
              <a:ext uri="{FF2B5EF4-FFF2-40B4-BE49-F238E27FC236}">
                <a16:creationId xmlns:a16="http://schemas.microsoft.com/office/drawing/2014/main" id="{ABD59E60-4107-477B-B978-546DF33EE34B}"/>
              </a:ext>
            </a:extLst>
          </p:cNvPr>
          <p:cNvSpPr/>
          <p:nvPr/>
        </p:nvSpPr>
        <p:spPr>
          <a:xfrm rot="10800000">
            <a:off x="223953" y="133351"/>
            <a:ext cx="6321445" cy="1207302"/>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defTabSz="914400">
              <a:defRPr/>
            </a:pPr>
            <a:endParaRPr lang="en-US" kern="0">
              <a:solidFill>
                <a:prstClr val="white"/>
              </a:solidFill>
              <a:latin typeface="Adobe Clean"/>
            </a:endParaRPr>
          </a:p>
        </p:txBody>
      </p:sp>
      <p:sp>
        <p:nvSpPr>
          <p:cNvPr id="38" name="TextBox 37">
            <a:extLst>
              <a:ext uri="{FF2B5EF4-FFF2-40B4-BE49-F238E27FC236}">
                <a16:creationId xmlns:a16="http://schemas.microsoft.com/office/drawing/2014/main" id="{E67E29AB-BE5C-4F0E-853E-7646C7BEA1F3}"/>
              </a:ext>
            </a:extLst>
          </p:cNvPr>
          <p:cNvSpPr txBox="1"/>
          <p:nvPr/>
        </p:nvSpPr>
        <p:spPr>
          <a:xfrm>
            <a:off x="1808215" y="585550"/>
            <a:ext cx="3381054"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b="1" kern="0" dirty="0">
                <a:solidFill>
                  <a:schemeClr val="bg1"/>
                </a:solidFill>
              </a:rPr>
              <a:t>T R A N S F O R M A C I Ó N    </a:t>
            </a:r>
            <a:r>
              <a:rPr lang="en-US" sz="1500" kern="0" dirty="0">
                <a:solidFill>
                  <a:schemeClr val="bg1"/>
                </a:solidFill>
              </a:rPr>
              <a:t>D I G I T A L</a:t>
            </a:r>
            <a:endParaRPr kumimoji="0" lang="en-US" sz="150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969378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3d printing objects png"/>
          <p:cNvSpPr>
            <a:spLocks noChangeAspect="1" noChangeArrowheads="1"/>
          </p:cNvSpPr>
          <p:nvPr/>
        </p:nvSpPr>
        <p:spPr bwMode="auto">
          <a:xfrm>
            <a:off x="155575" y="-1508125"/>
            <a:ext cx="6286500" cy="3143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s-ES">
              <a:solidFill>
                <a:prstClr val="black"/>
              </a:solidFill>
            </a:endParaRPr>
          </a:p>
        </p:txBody>
      </p:sp>
      <p:sp>
        <p:nvSpPr>
          <p:cNvPr id="3" name="AutoShape 6" descr="Image result for 3d printing objects png"/>
          <p:cNvSpPr>
            <a:spLocks noChangeAspect="1" noChangeArrowheads="1"/>
          </p:cNvSpPr>
          <p:nvPr/>
        </p:nvSpPr>
        <p:spPr bwMode="auto">
          <a:xfrm>
            <a:off x="307975" y="-1355725"/>
            <a:ext cx="6286500" cy="3143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s-ES">
              <a:solidFill>
                <a:prstClr val="black"/>
              </a:solidFill>
            </a:endParaRPr>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984" y="874698"/>
            <a:ext cx="1374162" cy="137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Image result for 3d printing engineering par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19"/>
          <a:stretch/>
        </p:blipFill>
        <p:spPr bwMode="auto">
          <a:xfrm>
            <a:off x="960504" y="3561635"/>
            <a:ext cx="2043446" cy="158257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3d printing engineering pa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504" y="2345094"/>
            <a:ext cx="2035762" cy="121942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3d printing engineering par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40"/>
          <a:stretch/>
        </p:blipFill>
        <p:spPr bwMode="auto">
          <a:xfrm>
            <a:off x="2983299" y="1388437"/>
            <a:ext cx="1911430" cy="197532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9101" r="7556"/>
          <a:stretch/>
        </p:blipFill>
        <p:spPr bwMode="auto">
          <a:xfrm>
            <a:off x="3019825" y="3386590"/>
            <a:ext cx="3427079" cy="175691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7417"/>
          <a:stretch/>
        </p:blipFill>
        <p:spPr bwMode="auto">
          <a:xfrm>
            <a:off x="6519096" y="3365606"/>
            <a:ext cx="2117758" cy="178628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63" r="2462" b="8740"/>
          <a:stretch/>
        </p:blipFill>
        <p:spPr bwMode="auto">
          <a:xfrm>
            <a:off x="4915627" y="-60361"/>
            <a:ext cx="2650013" cy="14639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911213" y="1399922"/>
            <a:ext cx="3287422" cy="1971935"/>
            <a:chOff x="4911213" y="1399922"/>
            <a:chExt cx="3287422" cy="1971935"/>
          </a:xfrm>
        </p:grpSpPr>
        <p:sp>
          <p:nvSpPr>
            <p:cNvPr id="5" name="Rectangle 4"/>
            <p:cNvSpPr/>
            <p:nvPr/>
          </p:nvSpPr>
          <p:spPr>
            <a:xfrm>
              <a:off x="4911213" y="1399922"/>
              <a:ext cx="2646748" cy="1947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a:solidFill>
                  <a:prstClr val="white"/>
                </a:solidFill>
              </a:endParaRPr>
            </a:p>
          </p:txBody>
        </p:sp>
        <p:pic>
          <p:nvPicPr>
            <p:cNvPr id="1026" name="Picture 2" descr="Related imag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1897" r="100000"/>
                      </a14:imgEffect>
                    </a14:imgLayer>
                  </a14:imgProps>
                </a:ext>
                <a:ext uri="{28A0092B-C50C-407E-A947-70E740481C1C}">
                  <a14:useLocalDpi xmlns:a14="http://schemas.microsoft.com/office/drawing/2010/main" val="0"/>
                </a:ext>
              </a:extLst>
            </a:blip>
            <a:srcRect/>
            <a:stretch>
              <a:fillRect/>
            </a:stretch>
          </p:blipFill>
          <p:spPr bwMode="auto">
            <a:xfrm>
              <a:off x="4970306" y="1475741"/>
              <a:ext cx="3228329" cy="189611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Plaque 10">
            <a:extLst>
              <a:ext uri="{FF2B5EF4-FFF2-40B4-BE49-F238E27FC236}">
                <a16:creationId xmlns:a16="http://schemas.microsoft.com/office/drawing/2014/main" id="{1C05B1E3-220E-4481-8AFE-EC69AF97B951}"/>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20" name="Picture 9" descr="ricoh_lock_up_rgb_positive-0315">
            <a:extLst>
              <a:ext uri="{FF2B5EF4-FFF2-40B4-BE49-F238E27FC236}">
                <a16:creationId xmlns:a16="http://schemas.microsoft.com/office/drawing/2014/main" id="{BD12A2F0-C1D2-4A8E-98FC-83FEA7F896A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1" name="Rectangle 20">
            <a:extLst>
              <a:ext uri="{FF2B5EF4-FFF2-40B4-BE49-F238E27FC236}">
                <a16:creationId xmlns:a16="http://schemas.microsoft.com/office/drawing/2014/main" id="{2D9B52EC-82A1-4A61-B62A-67548FD35A45}"/>
              </a:ext>
            </a:extLst>
          </p:cNvPr>
          <p:cNvSpPr/>
          <p:nvPr/>
        </p:nvSpPr>
        <p:spPr>
          <a:xfrm>
            <a:off x="834874" y="233861"/>
            <a:ext cx="1540806" cy="323165"/>
          </a:xfrm>
          <a:prstGeom prst="rect">
            <a:avLst/>
          </a:prstGeom>
        </p:spPr>
        <p:txBody>
          <a:bodyPr wrap="none">
            <a:spAutoFit/>
          </a:bodyPr>
          <a:lstStyle/>
          <a:p>
            <a:r>
              <a:rPr lang="en-US" sz="1500" b="1" kern="0" dirty="0">
                <a:solidFill>
                  <a:prstClr val="black"/>
                </a:solidFill>
              </a:rPr>
              <a:t>I </a:t>
            </a:r>
            <a:r>
              <a:rPr lang="es-419" sz="1500" b="1" kern="0" dirty="0">
                <a:solidFill>
                  <a:prstClr val="black"/>
                </a:solidFill>
              </a:rPr>
              <a:t>N G E N I E R I A</a:t>
            </a:r>
            <a:endParaRPr lang="es-419" dirty="0"/>
          </a:p>
        </p:txBody>
      </p:sp>
    </p:spTree>
    <p:extLst>
      <p:ext uri="{BB962C8B-B14F-4D97-AF65-F5344CB8AC3E}">
        <p14:creationId xmlns:p14="http://schemas.microsoft.com/office/powerpoint/2010/main" val="20672960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500" fill="hold"/>
                                        <p:tgtEl>
                                          <p:spTgt spid="1035"/>
                                        </p:tgtEl>
                                        <p:attrNameLst>
                                          <p:attrName>ppt_x</p:attrName>
                                        </p:attrNameLst>
                                      </p:cBhvr>
                                      <p:tavLst>
                                        <p:tav tm="0">
                                          <p:val>
                                            <p:strVal val="#ppt_x"/>
                                          </p:val>
                                        </p:tav>
                                        <p:tav tm="100000">
                                          <p:val>
                                            <p:strVal val="#ppt_x"/>
                                          </p:val>
                                        </p:tav>
                                      </p:tavLst>
                                    </p:anim>
                                    <p:anim calcmode="lin" valueType="num">
                                      <p:cBhvr additive="base">
                                        <p:cTn id="8" dur="500" fill="hold"/>
                                        <p:tgtEl>
                                          <p:spTgt spid="103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7"/>
                                        </p:tgtEl>
                                        <p:attrNameLst>
                                          <p:attrName>style.visibility</p:attrName>
                                        </p:attrNameLst>
                                      </p:cBhvr>
                                      <p:to>
                                        <p:strVal val="visible"/>
                                      </p:to>
                                    </p:set>
                                    <p:anim calcmode="lin" valueType="num">
                                      <p:cBhvr additive="base">
                                        <p:cTn id="11" dur="500" fill="hold"/>
                                        <p:tgtEl>
                                          <p:spTgt spid="1037"/>
                                        </p:tgtEl>
                                        <p:attrNameLst>
                                          <p:attrName>ppt_x</p:attrName>
                                        </p:attrNameLst>
                                      </p:cBhvr>
                                      <p:tavLst>
                                        <p:tav tm="0">
                                          <p:val>
                                            <p:strVal val="0-#ppt_w/2"/>
                                          </p:val>
                                        </p:tav>
                                        <p:tav tm="100000">
                                          <p:val>
                                            <p:strVal val="#ppt_x"/>
                                          </p:val>
                                        </p:tav>
                                      </p:tavLst>
                                    </p:anim>
                                    <p:anim calcmode="lin" valueType="num">
                                      <p:cBhvr additive="base">
                                        <p:cTn id="12" dur="500" fill="hold"/>
                                        <p:tgtEl>
                                          <p:spTgt spid="103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33"/>
                                        </p:tgtEl>
                                        <p:attrNameLst>
                                          <p:attrName>style.visibility</p:attrName>
                                        </p:attrNameLst>
                                      </p:cBhvr>
                                      <p:to>
                                        <p:strVal val="visible"/>
                                      </p:to>
                                    </p:set>
                                    <p:anim calcmode="lin" valueType="num">
                                      <p:cBhvr additive="base">
                                        <p:cTn id="15" dur="500" fill="hold"/>
                                        <p:tgtEl>
                                          <p:spTgt spid="1033"/>
                                        </p:tgtEl>
                                        <p:attrNameLst>
                                          <p:attrName>ppt_x</p:attrName>
                                        </p:attrNameLst>
                                      </p:cBhvr>
                                      <p:tavLst>
                                        <p:tav tm="0">
                                          <p:val>
                                            <p:strVal val="#ppt_x"/>
                                          </p:val>
                                        </p:tav>
                                        <p:tav tm="100000">
                                          <p:val>
                                            <p:strVal val="#ppt_x"/>
                                          </p:val>
                                        </p:tav>
                                      </p:tavLst>
                                    </p:anim>
                                    <p:anim calcmode="lin" valueType="num">
                                      <p:cBhvr additive="base">
                                        <p:cTn id="16" dur="500" fill="hold"/>
                                        <p:tgtEl>
                                          <p:spTgt spid="1033"/>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9"/>
                                        </p:tgtEl>
                                        <p:attrNameLst>
                                          <p:attrName>style.visibility</p:attrName>
                                        </p:attrNameLst>
                                      </p:cBhvr>
                                      <p:to>
                                        <p:strVal val="visible"/>
                                      </p:to>
                                    </p:set>
                                    <p:anim calcmode="lin" valueType="num">
                                      <p:cBhvr additive="base">
                                        <p:cTn id="19" dur="500" fill="hold"/>
                                        <p:tgtEl>
                                          <p:spTgt spid="1039"/>
                                        </p:tgtEl>
                                        <p:attrNameLst>
                                          <p:attrName>ppt_x</p:attrName>
                                        </p:attrNameLst>
                                      </p:cBhvr>
                                      <p:tavLst>
                                        <p:tav tm="0">
                                          <p:val>
                                            <p:strVal val="#ppt_x"/>
                                          </p:val>
                                        </p:tav>
                                        <p:tav tm="100000">
                                          <p:val>
                                            <p:strVal val="#ppt_x"/>
                                          </p:val>
                                        </p:tav>
                                      </p:tavLst>
                                    </p:anim>
                                    <p:anim calcmode="lin" valueType="num">
                                      <p:cBhvr additive="base">
                                        <p:cTn id="20" dur="500" fill="hold"/>
                                        <p:tgtEl>
                                          <p:spTgt spid="10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7"/>
                                        </p:tgtEl>
                                        <p:attrNameLst>
                                          <p:attrName>style.visibility</p:attrName>
                                        </p:attrNameLst>
                                      </p:cBhvr>
                                      <p:to>
                                        <p:strVal val="visible"/>
                                      </p:to>
                                    </p:set>
                                    <p:anim calcmode="lin" valueType="num">
                                      <p:cBhvr additive="base">
                                        <p:cTn id="23" dur="500" fill="hold"/>
                                        <p:tgtEl>
                                          <p:spTgt spid="1047"/>
                                        </p:tgtEl>
                                        <p:attrNameLst>
                                          <p:attrName>ppt_x</p:attrName>
                                        </p:attrNameLst>
                                      </p:cBhvr>
                                      <p:tavLst>
                                        <p:tav tm="0">
                                          <p:val>
                                            <p:strVal val="#ppt_x"/>
                                          </p:val>
                                        </p:tav>
                                        <p:tav tm="100000">
                                          <p:val>
                                            <p:strVal val="#ppt_x"/>
                                          </p:val>
                                        </p:tav>
                                      </p:tavLst>
                                    </p:anim>
                                    <p:anim calcmode="lin" valueType="num">
                                      <p:cBhvr additive="base">
                                        <p:cTn id="24" dur="500" fill="hold"/>
                                        <p:tgtEl>
                                          <p:spTgt spid="1047"/>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49"/>
                                        </p:tgtEl>
                                        <p:attrNameLst>
                                          <p:attrName>style.visibility</p:attrName>
                                        </p:attrNameLst>
                                      </p:cBhvr>
                                      <p:to>
                                        <p:strVal val="visible"/>
                                      </p:to>
                                    </p:set>
                                    <p:anim calcmode="lin" valueType="num">
                                      <p:cBhvr additive="base">
                                        <p:cTn id="27" dur="500" fill="hold"/>
                                        <p:tgtEl>
                                          <p:spTgt spid="1049"/>
                                        </p:tgtEl>
                                        <p:attrNameLst>
                                          <p:attrName>ppt_x</p:attrName>
                                        </p:attrNameLst>
                                      </p:cBhvr>
                                      <p:tavLst>
                                        <p:tav tm="0">
                                          <p:val>
                                            <p:strVal val="1+#ppt_w/2"/>
                                          </p:val>
                                        </p:tav>
                                        <p:tav tm="100000">
                                          <p:val>
                                            <p:strVal val="#ppt_x"/>
                                          </p:val>
                                        </p:tav>
                                      </p:tavLst>
                                    </p:anim>
                                    <p:anim calcmode="lin" valueType="num">
                                      <p:cBhvr additive="base">
                                        <p:cTn id="28" dur="500" fill="hold"/>
                                        <p:tgtEl>
                                          <p:spTgt spid="1049"/>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051"/>
                                        </p:tgtEl>
                                        <p:attrNameLst>
                                          <p:attrName>style.visibility</p:attrName>
                                        </p:attrNameLst>
                                      </p:cBhvr>
                                      <p:to>
                                        <p:strVal val="visible"/>
                                      </p:to>
                                    </p:set>
                                    <p:anim calcmode="lin" valueType="num">
                                      <p:cBhvr additive="base">
                                        <p:cTn id="35" dur="500" fill="hold"/>
                                        <p:tgtEl>
                                          <p:spTgt spid="1051"/>
                                        </p:tgtEl>
                                        <p:attrNameLst>
                                          <p:attrName>ppt_x</p:attrName>
                                        </p:attrNameLst>
                                      </p:cBhvr>
                                      <p:tavLst>
                                        <p:tav tm="0">
                                          <p:val>
                                            <p:strVal val="#ppt_x"/>
                                          </p:val>
                                        </p:tav>
                                        <p:tav tm="100000">
                                          <p:val>
                                            <p:strVal val="#ppt_x"/>
                                          </p:val>
                                        </p:tav>
                                      </p:tavLst>
                                    </p:anim>
                                    <p:anim calcmode="lin" valueType="num">
                                      <p:cBhvr additive="base">
                                        <p:cTn id="36" dur="500" fill="hold"/>
                                        <p:tgtEl>
                                          <p:spTgt spid="105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250"/>
                                        <p:tgtEl>
                                          <p:spTgt spid="1035"/>
                                        </p:tgtEl>
                                        <p:attrNameLst>
                                          <p:attrName>ppt_x</p:attrName>
                                        </p:attrNameLst>
                                      </p:cBhvr>
                                      <p:tavLst>
                                        <p:tav tm="0">
                                          <p:val>
                                            <p:strVal val="ppt_x"/>
                                          </p:val>
                                        </p:tav>
                                        <p:tav tm="100000">
                                          <p:val>
                                            <p:strVal val="ppt_x"/>
                                          </p:val>
                                        </p:tav>
                                      </p:tavLst>
                                    </p:anim>
                                    <p:anim calcmode="lin" valueType="num">
                                      <p:cBhvr additive="base">
                                        <p:cTn id="41" dur="250"/>
                                        <p:tgtEl>
                                          <p:spTgt spid="1035"/>
                                        </p:tgtEl>
                                        <p:attrNameLst>
                                          <p:attrName>ppt_y</p:attrName>
                                        </p:attrNameLst>
                                      </p:cBhvr>
                                      <p:tavLst>
                                        <p:tav tm="0">
                                          <p:val>
                                            <p:strVal val="ppt_y"/>
                                          </p:val>
                                        </p:tav>
                                        <p:tav tm="100000">
                                          <p:val>
                                            <p:strVal val="1+ppt_h/2"/>
                                          </p:val>
                                        </p:tav>
                                      </p:tavLst>
                                    </p:anim>
                                    <p:set>
                                      <p:cBhvr>
                                        <p:cTn id="42" dur="1" fill="hold">
                                          <p:stCondLst>
                                            <p:cond delay="249"/>
                                          </p:stCondLst>
                                        </p:cTn>
                                        <p:tgtEl>
                                          <p:spTgt spid="1035"/>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250"/>
                                        <p:tgtEl>
                                          <p:spTgt spid="1037"/>
                                        </p:tgtEl>
                                        <p:attrNameLst>
                                          <p:attrName>ppt_x</p:attrName>
                                        </p:attrNameLst>
                                      </p:cBhvr>
                                      <p:tavLst>
                                        <p:tav tm="0">
                                          <p:val>
                                            <p:strVal val="ppt_x"/>
                                          </p:val>
                                        </p:tav>
                                        <p:tav tm="100000">
                                          <p:val>
                                            <p:strVal val="ppt_x"/>
                                          </p:val>
                                        </p:tav>
                                      </p:tavLst>
                                    </p:anim>
                                    <p:anim calcmode="lin" valueType="num">
                                      <p:cBhvr additive="base">
                                        <p:cTn id="45" dur="250"/>
                                        <p:tgtEl>
                                          <p:spTgt spid="1037"/>
                                        </p:tgtEl>
                                        <p:attrNameLst>
                                          <p:attrName>ppt_y</p:attrName>
                                        </p:attrNameLst>
                                      </p:cBhvr>
                                      <p:tavLst>
                                        <p:tav tm="0">
                                          <p:val>
                                            <p:strVal val="ppt_y"/>
                                          </p:val>
                                        </p:tav>
                                        <p:tav tm="100000">
                                          <p:val>
                                            <p:strVal val="1+ppt_h/2"/>
                                          </p:val>
                                        </p:tav>
                                      </p:tavLst>
                                    </p:anim>
                                    <p:set>
                                      <p:cBhvr>
                                        <p:cTn id="46" dur="1" fill="hold">
                                          <p:stCondLst>
                                            <p:cond delay="249"/>
                                          </p:stCondLst>
                                        </p:cTn>
                                        <p:tgtEl>
                                          <p:spTgt spid="1037"/>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250"/>
                                        <p:tgtEl>
                                          <p:spTgt spid="1033"/>
                                        </p:tgtEl>
                                        <p:attrNameLst>
                                          <p:attrName>ppt_x</p:attrName>
                                        </p:attrNameLst>
                                      </p:cBhvr>
                                      <p:tavLst>
                                        <p:tav tm="0">
                                          <p:val>
                                            <p:strVal val="ppt_x"/>
                                          </p:val>
                                        </p:tav>
                                        <p:tav tm="100000">
                                          <p:val>
                                            <p:strVal val="ppt_x"/>
                                          </p:val>
                                        </p:tav>
                                      </p:tavLst>
                                    </p:anim>
                                    <p:anim calcmode="lin" valueType="num">
                                      <p:cBhvr additive="base">
                                        <p:cTn id="49" dur="250"/>
                                        <p:tgtEl>
                                          <p:spTgt spid="1033"/>
                                        </p:tgtEl>
                                        <p:attrNameLst>
                                          <p:attrName>ppt_y</p:attrName>
                                        </p:attrNameLst>
                                      </p:cBhvr>
                                      <p:tavLst>
                                        <p:tav tm="0">
                                          <p:val>
                                            <p:strVal val="ppt_y"/>
                                          </p:val>
                                        </p:tav>
                                        <p:tav tm="100000">
                                          <p:val>
                                            <p:strVal val="1+ppt_h/2"/>
                                          </p:val>
                                        </p:tav>
                                      </p:tavLst>
                                    </p:anim>
                                    <p:set>
                                      <p:cBhvr>
                                        <p:cTn id="50" dur="1" fill="hold">
                                          <p:stCondLst>
                                            <p:cond delay="249"/>
                                          </p:stCondLst>
                                        </p:cTn>
                                        <p:tgtEl>
                                          <p:spTgt spid="1033"/>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250"/>
                                        <p:tgtEl>
                                          <p:spTgt spid="1039"/>
                                        </p:tgtEl>
                                        <p:attrNameLst>
                                          <p:attrName>ppt_x</p:attrName>
                                        </p:attrNameLst>
                                      </p:cBhvr>
                                      <p:tavLst>
                                        <p:tav tm="0">
                                          <p:val>
                                            <p:strVal val="ppt_x"/>
                                          </p:val>
                                        </p:tav>
                                        <p:tav tm="100000">
                                          <p:val>
                                            <p:strVal val="ppt_x"/>
                                          </p:val>
                                        </p:tav>
                                      </p:tavLst>
                                    </p:anim>
                                    <p:anim calcmode="lin" valueType="num">
                                      <p:cBhvr additive="base">
                                        <p:cTn id="53" dur="250"/>
                                        <p:tgtEl>
                                          <p:spTgt spid="1039"/>
                                        </p:tgtEl>
                                        <p:attrNameLst>
                                          <p:attrName>ppt_y</p:attrName>
                                        </p:attrNameLst>
                                      </p:cBhvr>
                                      <p:tavLst>
                                        <p:tav tm="0">
                                          <p:val>
                                            <p:strVal val="ppt_y"/>
                                          </p:val>
                                        </p:tav>
                                        <p:tav tm="100000">
                                          <p:val>
                                            <p:strVal val="1+ppt_h/2"/>
                                          </p:val>
                                        </p:tav>
                                      </p:tavLst>
                                    </p:anim>
                                    <p:set>
                                      <p:cBhvr>
                                        <p:cTn id="54" dur="1" fill="hold">
                                          <p:stCondLst>
                                            <p:cond delay="249"/>
                                          </p:stCondLst>
                                        </p:cTn>
                                        <p:tgtEl>
                                          <p:spTgt spid="1039"/>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250"/>
                                        <p:tgtEl>
                                          <p:spTgt spid="1047"/>
                                        </p:tgtEl>
                                        <p:attrNameLst>
                                          <p:attrName>ppt_x</p:attrName>
                                        </p:attrNameLst>
                                      </p:cBhvr>
                                      <p:tavLst>
                                        <p:tav tm="0">
                                          <p:val>
                                            <p:strVal val="ppt_x"/>
                                          </p:val>
                                        </p:tav>
                                        <p:tav tm="100000">
                                          <p:val>
                                            <p:strVal val="ppt_x"/>
                                          </p:val>
                                        </p:tav>
                                      </p:tavLst>
                                    </p:anim>
                                    <p:anim calcmode="lin" valueType="num">
                                      <p:cBhvr additive="base">
                                        <p:cTn id="57" dur="250"/>
                                        <p:tgtEl>
                                          <p:spTgt spid="1047"/>
                                        </p:tgtEl>
                                        <p:attrNameLst>
                                          <p:attrName>ppt_y</p:attrName>
                                        </p:attrNameLst>
                                      </p:cBhvr>
                                      <p:tavLst>
                                        <p:tav tm="0">
                                          <p:val>
                                            <p:strVal val="ppt_y"/>
                                          </p:val>
                                        </p:tav>
                                        <p:tav tm="100000">
                                          <p:val>
                                            <p:strVal val="1+ppt_h/2"/>
                                          </p:val>
                                        </p:tav>
                                      </p:tavLst>
                                    </p:anim>
                                    <p:set>
                                      <p:cBhvr>
                                        <p:cTn id="58" dur="1" fill="hold">
                                          <p:stCondLst>
                                            <p:cond delay="249"/>
                                          </p:stCondLst>
                                        </p:cTn>
                                        <p:tgtEl>
                                          <p:spTgt spid="1047"/>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250"/>
                                        <p:tgtEl>
                                          <p:spTgt spid="1049"/>
                                        </p:tgtEl>
                                        <p:attrNameLst>
                                          <p:attrName>ppt_x</p:attrName>
                                        </p:attrNameLst>
                                      </p:cBhvr>
                                      <p:tavLst>
                                        <p:tav tm="0">
                                          <p:val>
                                            <p:strVal val="ppt_x"/>
                                          </p:val>
                                        </p:tav>
                                        <p:tav tm="100000">
                                          <p:val>
                                            <p:strVal val="ppt_x"/>
                                          </p:val>
                                        </p:tav>
                                      </p:tavLst>
                                    </p:anim>
                                    <p:anim calcmode="lin" valueType="num">
                                      <p:cBhvr additive="base">
                                        <p:cTn id="61" dur="250"/>
                                        <p:tgtEl>
                                          <p:spTgt spid="1049"/>
                                        </p:tgtEl>
                                        <p:attrNameLst>
                                          <p:attrName>ppt_y</p:attrName>
                                        </p:attrNameLst>
                                      </p:cBhvr>
                                      <p:tavLst>
                                        <p:tav tm="0">
                                          <p:val>
                                            <p:strVal val="ppt_y"/>
                                          </p:val>
                                        </p:tav>
                                        <p:tav tm="100000">
                                          <p:val>
                                            <p:strVal val="1+ppt_h/2"/>
                                          </p:val>
                                        </p:tav>
                                      </p:tavLst>
                                    </p:anim>
                                    <p:set>
                                      <p:cBhvr>
                                        <p:cTn id="62" dur="1" fill="hold">
                                          <p:stCondLst>
                                            <p:cond delay="249"/>
                                          </p:stCondLst>
                                        </p:cTn>
                                        <p:tgtEl>
                                          <p:spTgt spid="1049"/>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250"/>
                                        <p:tgtEl>
                                          <p:spTgt spid="8"/>
                                        </p:tgtEl>
                                        <p:attrNameLst>
                                          <p:attrName>ppt_x</p:attrName>
                                        </p:attrNameLst>
                                      </p:cBhvr>
                                      <p:tavLst>
                                        <p:tav tm="0">
                                          <p:val>
                                            <p:strVal val="ppt_x"/>
                                          </p:val>
                                        </p:tav>
                                        <p:tav tm="100000">
                                          <p:val>
                                            <p:strVal val="ppt_x"/>
                                          </p:val>
                                        </p:tav>
                                      </p:tavLst>
                                    </p:anim>
                                    <p:anim calcmode="lin" valueType="num">
                                      <p:cBhvr additive="base">
                                        <p:cTn id="65" dur="250"/>
                                        <p:tgtEl>
                                          <p:spTgt spid="8"/>
                                        </p:tgtEl>
                                        <p:attrNameLst>
                                          <p:attrName>ppt_y</p:attrName>
                                        </p:attrNameLst>
                                      </p:cBhvr>
                                      <p:tavLst>
                                        <p:tav tm="0">
                                          <p:val>
                                            <p:strVal val="ppt_y"/>
                                          </p:val>
                                        </p:tav>
                                        <p:tav tm="100000">
                                          <p:val>
                                            <p:strVal val="1+ppt_h/2"/>
                                          </p:val>
                                        </p:tav>
                                      </p:tavLst>
                                    </p:anim>
                                    <p:set>
                                      <p:cBhvr>
                                        <p:cTn id="66" dur="1" fill="hold">
                                          <p:stCondLst>
                                            <p:cond delay="249"/>
                                          </p:stCondLst>
                                        </p:cTn>
                                        <p:tgtEl>
                                          <p:spTgt spid="8"/>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250"/>
                                        <p:tgtEl>
                                          <p:spTgt spid="1051"/>
                                        </p:tgtEl>
                                        <p:attrNameLst>
                                          <p:attrName>ppt_x</p:attrName>
                                        </p:attrNameLst>
                                      </p:cBhvr>
                                      <p:tavLst>
                                        <p:tav tm="0">
                                          <p:val>
                                            <p:strVal val="ppt_x"/>
                                          </p:val>
                                        </p:tav>
                                        <p:tav tm="100000">
                                          <p:val>
                                            <p:strVal val="ppt_x"/>
                                          </p:val>
                                        </p:tav>
                                      </p:tavLst>
                                    </p:anim>
                                    <p:anim calcmode="lin" valueType="num">
                                      <p:cBhvr additive="base">
                                        <p:cTn id="69" dur="250"/>
                                        <p:tgtEl>
                                          <p:spTgt spid="1051"/>
                                        </p:tgtEl>
                                        <p:attrNameLst>
                                          <p:attrName>ppt_y</p:attrName>
                                        </p:attrNameLst>
                                      </p:cBhvr>
                                      <p:tavLst>
                                        <p:tav tm="0">
                                          <p:val>
                                            <p:strVal val="ppt_y"/>
                                          </p:val>
                                        </p:tav>
                                        <p:tav tm="100000">
                                          <p:val>
                                            <p:strVal val="1+ppt_h/2"/>
                                          </p:val>
                                        </p:tav>
                                      </p:tavLst>
                                    </p:anim>
                                    <p:set>
                                      <p:cBhvr>
                                        <p:cTn id="70" dur="1" fill="hold">
                                          <p:stCondLst>
                                            <p:cond delay="249"/>
                                          </p:stCondLst>
                                        </p:cTn>
                                        <p:tgtEl>
                                          <p:spTgt spid="1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B5311E-4304-4525-9259-6B019311EB76}"/>
              </a:ext>
            </a:extLst>
          </p:cNvPr>
          <p:cNvGrpSpPr/>
          <p:nvPr/>
        </p:nvGrpSpPr>
        <p:grpSpPr>
          <a:xfrm>
            <a:off x="-8114" y="-65778"/>
            <a:ext cx="9156171" cy="5226974"/>
            <a:chOff x="-8114" y="-65778"/>
            <a:chExt cx="9156171" cy="5226974"/>
          </a:xfrm>
        </p:grpSpPr>
        <p:pic>
          <p:nvPicPr>
            <p:cNvPr id="37" name="Picture 36" descr="A picture containing sky, outdoor&#10;&#10;Description automatically generated">
              <a:extLst>
                <a:ext uri="{FF2B5EF4-FFF2-40B4-BE49-F238E27FC236}">
                  <a16:creationId xmlns:a16="http://schemas.microsoft.com/office/drawing/2014/main" id="{E025ADAC-E582-42C4-BDFF-F1427AED817B}"/>
                </a:ext>
              </a:extLst>
            </p:cNvPr>
            <p:cNvPicPr>
              <a:picLocks noChangeAspect="1"/>
            </p:cNvPicPr>
            <p:nvPr/>
          </p:nvPicPr>
          <p:blipFill rotWithShape="1">
            <a:blip r:embed="rId3">
              <a:extLst>
                <a:ext uri="{28A0092B-C50C-407E-A947-70E740481C1C}">
                  <a14:useLocalDpi xmlns:a14="http://schemas.microsoft.com/office/drawing/2010/main" val="0"/>
                </a:ext>
              </a:extLst>
            </a:blip>
            <a:srcRect b="91320"/>
            <a:stretch/>
          </p:blipFill>
          <p:spPr>
            <a:xfrm flipV="1">
              <a:off x="-8114" y="-65778"/>
              <a:ext cx="9152114" cy="3236383"/>
            </a:xfrm>
            <a:prstGeom prst="rect">
              <a:avLst/>
            </a:prstGeom>
          </p:spPr>
        </p:pic>
        <p:pic>
          <p:nvPicPr>
            <p:cNvPr id="4" name="Picture 3" descr="A picture containing sky, outdoor&#10;&#10;Description automatically generated">
              <a:extLst>
                <a:ext uri="{FF2B5EF4-FFF2-40B4-BE49-F238E27FC236}">
                  <a16:creationId xmlns:a16="http://schemas.microsoft.com/office/drawing/2014/main" id="{B710BA44-5D0A-49BB-82F4-A620705A3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347"/>
            <a:stretch/>
          </p:blipFill>
          <p:spPr>
            <a:xfrm>
              <a:off x="-4057" y="3169359"/>
              <a:ext cx="9152114" cy="1991837"/>
            </a:xfrm>
            <a:prstGeom prst="rect">
              <a:avLst/>
            </a:prstGeom>
          </p:spPr>
        </p:pic>
      </p:grpSp>
      <p:sp>
        <p:nvSpPr>
          <p:cNvPr id="10" name="Title 8">
            <a:extLst>
              <a:ext uri="{FF2B5EF4-FFF2-40B4-BE49-F238E27FC236}">
                <a16:creationId xmlns:a16="http://schemas.microsoft.com/office/drawing/2014/main" id="{536FFDA5-1FD9-460C-B8AA-494BEFEF0B26}"/>
              </a:ext>
            </a:extLst>
          </p:cNvPr>
          <p:cNvSpPr txBox="1">
            <a:spLocks/>
          </p:cNvSpPr>
          <p:nvPr/>
        </p:nvSpPr>
        <p:spPr>
          <a:xfrm>
            <a:off x="879127" y="664572"/>
            <a:ext cx="7409542"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latin typeface="Arial Narrow" panose="020B0606020202030204" pitchFamily="34" charset="0"/>
              </a:rPr>
              <a:t>TODA TRANSFORMACIÓN DEBE ESTAR ALINEADO A UN PROPÓSITO</a:t>
            </a:r>
          </a:p>
        </p:txBody>
      </p:sp>
      <p:sp>
        <p:nvSpPr>
          <p:cNvPr id="11" name="Arrow: Left-Right 10">
            <a:extLst>
              <a:ext uri="{FF2B5EF4-FFF2-40B4-BE49-F238E27FC236}">
                <a16:creationId xmlns:a16="http://schemas.microsoft.com/office/drawing/2014/main" id="{BB0CAD4A-5415-401B-B6FE-FC4B97D8F793}"/>
              </a:ext>
            </a:extLst>
          </p:cNvPr>
          <p:cNvSpPr/>
          <p:nvPr/>
        </p:nvSpPr>
        <p:spPr>
          <a:xfrm>
            <a:off x="669925" y="994306"/>
            <a:ext cx="7820380" cy="609600"/>
          </a:xfrm>
          <a:prstGeom prst="leftRight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Narrow" panose="020B0606020202030204" pitchFamily="34" charset="0"/>
            </a:endParaRPr>
          </a:p>
        </p:txBody>
      </p:sp>
      <p:sp>
        <p:nvSpPr>
          <p:cNvPr id="12" name="Title 8">
            <a:extLst>
              <a:ext uri="{FF2B5EF4-FFF2-40B4-BE49-F238E27FC236}">
                <a16:creationId xmlns:a16="http://schemas.microsoft.com/office/drawing/2014/main" id="{6F205E68-F98F-48D4-A642-56F712E835C3}"/>
              </a:ext>
            </a:extLst>
          </p:cNvPr>
          <p:cNvSpPr txBox="1">
            <a:spLocks/>
          </p:cNvSpPr>
          <p:nvPr/>
        </p:nvSpPr>
        <p:spPr>
          <a:xfrm>
            <a:off x="1051487" y="994306"/>
            <a:ext cx="1343123"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CAPACIDADES</a:t>
            </a:r>
            <a:endParaRPr lang="en-US" sz="800" dirty="0">
              <a:latin typeface="Arial Narrow" panose="020B0606020202030204" pitchFamily="34" charset="0"/>
            </a:endParaRPr>
          </a:p>
        </p:txBody>
      </p:sp>
      <p:sp>
        <p:nvSpPr>
          <p:cNvPr id="13" name="Title 8">
            <a:extLst>
              <a:ext uri="{FF2B5EF4-FFF2-40B4-BE49-F238E27FC236}">
                <a16:creationId xmlns:a16="http://schemas.microsoft.com/office/drawing/2014/main" id="{EA8D5B5B-4A43-40B6-8DE3-EE884639399E}"/>
              </a:ext>
            </a:extLst>
          </p:cNvPr>
          <p:cNvSpPr txBox="1">
            <a:spLocks/>
          </p:cNvSpPr>
          <p:nvPr/>
        </p:nvSpPr>
        <p:spPr>
          <a:xfrm>
            <a:off x="6866021" y="994306"/>
            <a:ext cx="1343123"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IDENTIDAD</a:t>
            </a:r>
            <a:endParaRPr lang="en-US" sz="800" dirty="0">
              <a:latin typeface="Arial Narrow" panose="020B0606020202030204" pitchFamily="34" charset="0"/>
            </a:endParaRPr>
          </a:p>
        </p:txBody>
      </p:sp>
      <p:pic>
        <p:nvPicPr>
          <p:cNvPr id="32" name="Picture 9" descr="ricoh_lock_up_rgb_positive-0315">
            <a:extLst>
              <a:ext uri="{FF2B5EF4-FFF2-40B4-BE49-F238E27FC236}">
                <a16:creationId xmlns:a16="http://schemas.microsoft.com/office/drawing/2014/main" id="{EAA90F3F-24C5-4EDE-96D5-738F34A91B36}"/>
              </a:ext>
            </a:extLst>
          </p:cNvPr>
          <p:cNvPicPr>
            <a:picLocks noChangeAspect="1" noChangeArrowheads="1"/>
          </p:cNvPicPr>
          <p:nvPr/>
        </p:nvPicPr>
        <p:blipFill>
          <a:blip r:embed="rId5" cstate="screen">
            <a:biLevel thresh="25000"/>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8019272" y="128587"/>
            <a:ext cx="942065" cy="362795"/>
          </a:xfrm>
          <a:prstGeom prst="rect">
            <a:avLst/>
          </a:prstGeom>
          <a:noFill/>
          <a:ln w="9525">
            <a:noFill/>
            <a:miter lim="800000"/>
            <a:headEnd/>
            <a:tailEnd/>
          </a:ln>
        </p:spPr>
      </p:pic>
      <p:grpSp>
        <p:nvGrpSpPr>
          <p:cNvPr id="5" name="Group 4">
            <a:extLst>
              <a:ext uri="{FF2B5EF4-FFF2-40B4-BE49-F238E27FC236}">
                <a16:creationId xmlns:a16="http://schemas.microsoft.com/office/drawing/2014/main" id="{4F651336-0758-45BC-BFBC-64163EFCF9CB}"/>
              </a:ext>
            </a:extLst>
          </p:cNvPr>
          <p:cNvGrpSpPr/>
          <p:nvPr/>
        </p:nvGrpSpPr>
        <p:grpSpPr>
          <a:xfrm>
            <a:off x="4632959" y="1509342"/>
            <a:ext cx="3479410" cy="1663374"/>
            <a:chOff x="4632959" y="1487910"/>
            <a:chExt cx="3479410" cy="1663374"/>
          </a:xfrm>
        </p:grpSpPr>
        <p:sp>
          <p:nvSpPr>
            <p:cNvPr id="15" name="Rectangle 14">
              <a:extLst>
                <a:ext uri="{FF2B5EF4-FFF2-40B4-BE49-F238E27FC236}">
                  <a16:creationId xmlns:a16="http://schemas.microsoft.com/office/drawing/2014/main" id="{8B0B4443-88B8-41CF-868F-8DA33A6532F6}"/>
                </a:ext>
              </a:extLst>
            </p:cNvPr>
            <p:cNvSpPr/>
            <p:nvPr/>
          </p:nvSpPr>
          <p:spPr>
            <a:xfrm>
              <a:off x="4632960" y="1487910"/>
              <a:ext cx="3479409" cy="31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8">
              <a:extLst>
                <a:ext uri="{FF2B5EF4-FFF2-40B4-BE49-F238E27FC236}">
                  <a16:creationId xmlns:a16="http://schemas.microsoft.com/office/drawing/2014/main" id="{63463CE1-AEF4-41D1-85E4-6537F192ABA6}"/>
                </a:ext>
              </a:extLst>
            </p:cNvPr>
            <p:cNvSpPr txBox="1">
              <a:spLocks/>
            </p:cNvSpPr>
            <p:nvPr/>
          </p:nvSpPr>
          <p:spPr>
            <a:xfrm>
              <a:off x="5413761" y="1503315"/>
              <a:ext cx="1917807" cy="280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a:latin typeface="Arial Narrow" panose="020B0606020202030204" pitchFamily="34" charset="0"/>
                </a:rPr>
                <a:t>MODELO DE NEGÓCIOS</a:t>
              </a:r>
              <a:endParaRPr lang="en-US" sz="1200" dirty="0">
                <a:latin typeface="Arial Narrow" panose="020B0606020202030204" pitchFamily="34" charset="0"/>
              </a:endParaRPr>
            </a:p>
          </p:txBody>
        </p:sp>
        <p:sp>
          <p:nvSpPr>
            <p:cNvPr id="23" name="Rectangle 22">
              <a:extLst>
                <a:ext uri="{FF2B5EF4-FFF2-40B4-BE49-F238E27FC236}">
                  <a16:creationId xmlns:a16="http://schemas.microsoft.com/office/drawing/2014/main" id="{CA73A503-2710-4854-BF3C-DEE08C1ECFD5}"/>
                </a:ext>
              </a:extLst>
            </p:cNvPr>
            <p:cNvSpPr/>
            <p:nvPr/>
          </p:nvSpPr>
          <p:spPr>
            <a:xfrm>
              <a:off x="4632959"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13AA40-3CD0-450C-B97F-371DBC7DF45A}"/>
                </a:ext>
              </a:extLst>
            </p:cNvPr>
            <p:cNvSpPr/>
            <p:nvPr/>
          </p:nvSpPr>
          <p:spPr>
            <a:xfrm>
              <a:off x="5814981"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BD0F2C7-EA6D-4F0A-A19D-E205A7EC0D3F}"/>
                </a:ext>
              </a:extLst>
            </p:cNvPr>
            <p:cNvSpPr/>
            <p:nvPr/>
          </p:nvSpPr>
          <p:spPr>
            <a:xfrm>
              <a:off x="6997002"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8">
              <a:extLst>
                <a:ext uri="{FF2B5EF4-FFF2-40B4-BE49-F238E27FC236}">
                  <a16:creationId xmlns:a16="http://schemas.microsoft.com/office/drawing/2014/main" id="{45AE95F4-B779-44CF-86A9-BB86382885F5}"/>
                </a:ext>
              </a:extLst>
            </p:cNvPr>
            <p:cNvSpPr txBox="1">
              <a:spLocks/>
            </p:cNvSpPr>
            <p:nvPr/>
          </p:nvSpPr>
          <p:spPr>
            <a:xfrm>
              <a:off x="4649713" y="1882329"/>
              <a:ext cx="1057081"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GOBIERNO CORPORATIVO</a:t>
              </a:r>
              <a:endParaRPr lang="en-US" sz="1050" dirty="0">
                <a:latin typeface="Arial Narrow" panose="020B0606020202030204" pitchFamily="34" charset="0"/>
              </a:endParaRPr>
            </a:p>
          </p:txBody>
        </p:sp>
        <p:sp>
          <p:nvSpPr>
            <p:cNvPr id="30" name="Title 8">
              <a:extLst>
                <a:ext uri="{FF2B5EF4-FFF2-40B4-BE49-F238E27FC236}">
                  <a16:creationId xmlns:a16="http://schemas.microsoft.com/office/drawing/2014/main" id="{3A93784A-CEF0-4E38-8056-538CF16CEA1F}"/>
                </a:ext>
              </a:extLst>
            </p:cNvPr>
            <p:cNvSpPr txBox="1">
              <a:spLocks/>
            </p:cNvSpPr>
            <p:nvPr/>
          </p:nvSpPr>
          <p:spPr>
            <a:xfrm>
              <a:off x="5765080" y="1882329"/>
              <a:ext cx="1212508"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ESTRATEGIA</a:t>
              </a:r>
              <a:endParaRPr lang="en-US" sz="1050" dirty="0">
                <a:latin typeface="Arial Narrow" panose="020B0606020202030204" pitchFamily="34" charset="0"/>
              </a:endParaRPr>
            </a:p>
          </p:txBody>
        </p:sp>
        <p:sp>
          <p:nvSpPr>
            <p:cNvPr id="31" name="Title 8">
              <a:extLst>
                <a:ext uri="{FF2B5EF4-FFF2-40B4-BE49-F238E27FC236}">
                  <a16:creationId xmlns:a16="http://schemas.microsoft.com/office/drawing/2014/main" id="{79480A41-0F6B-4650-83A5-76571C3BA8B2}"/>
                </a:ext>
              </a:extLst>
            </p:cNvPr>
            <p:cNvSpPr txBox="1">
              <a:spLocks/>
            </p:cNvSpPr>
            <p:nvPr/>
          </p:nvSpPr>
          <p:spPr>
            <a:xfrm>
              <a:off x="7031867" y="1882329"/>
              <a:ext cx="1057081"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MISIÓN Y VISIÓN</a:t>
              </a:r>
              <a:endParaRPr lang="en-US" sz="1050" dirty="0">
                <a:latin typeface="Arial Narrow" panose="020B0606020202030204" pitchFamily="34" charset="0"/>
              </a:endParaRPr>
            </a:p>
          </p:txBody>
        </p:sp>
        <p:pic>
          <p:nvPicPr>
            <p:cNvPr id="42" name="Picture 41" descr="A picture containing object&#10;&#10;Description automatically generated">
              <a:extLst>
                <a:ext uri="{FF2B5EF4-FFF2-40B4-BE49-F238E27FC236}">
                  <a16:creationId xmlns:a16="http://schemas.microsoft.com/office/drawing/2014/main" id="{E82FCE7F-C206-4482-B6A7-197E13A3E424}"/>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902777" y="2575553"/>
              <a:ext cx="575731" cy="575731"/>
            </a:xfrm>
            <a:prstGeom prst="rect">
              <a:avLst/>
            </a:prstGeom>
          </p:spPr>
        </p:pic>
        <p:pic>
          <p:nvPicPr>
            <p:cNvPr id="43" name="Picture 42" descr="A close up of a logo&#10;&#10;Description automatically generated">
              <a:extLst>
                <a:ext uri="{FF2B5EF4-FFF2-40B4-BE49-F238E27FC236}">
                  <a16:creationId xmlns:a16="http://schemas.microsoft.com/office/drawing/2014/main" id="{C5A978BA-342C-4D5C-AC51-8535E33D0E7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266820" y="2543451"/>
              <a:ext cx="575731" cy="575731"/>
            </a:xfrm>
            <a:prstGeom prst="rect">
              <a:avLst/>
            </a:prstGeom>
          </p:spPr>
        </p:pic>
        <p:pic>
          <p:nvPicPr>
            <p:cNvPr id="45" name="Picture 44" descr="A close up of a logo&#10;&#10;Description automatically generated">
              <a:extLst>
                <a:ext uri="{FF2B5EF4-FFF2-40B4-BE49-F238E27FC236}">
                  <a16:creationId xmlns:a16="http://schemas.microsoft.com/office/drawing/2014/main" id="{128F5542-2D09-4672-B3AE-67050AA4956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097030" y="2564091"/>
              <a:ext cx="551268" cy="551268"/>
            </a:xfrm>
            <a:prstGeom prst="rect">
              <a:avLst/>
            </a:prstGeom>
          </p:spPr>
        </p:pic>
      </p:grpSp>
      <p:grpSp>
        <p:nvGrpSpPr>
          <p:cNvPr id="2" name="Group 1">
            <a:extLst>
              <a:ext uri="{FF2B5EF4-FFF2-40B4-BE49-F238E27FC236}">
                <a16:creationId xmlns:a16="http://schemas.microsoft.com/office/drawing/2014/main" id="{706DAA8E-D24A-4B6E-9654-1474E95243AA}"/>
              </a:ext>
            </a:extLst>
          </p:cNvPr>
          <p:cNvGrpSpPr/>
          <p:nvPr/>
        </p:nvGrpSpPr>
        <p:grpSpPr>
          <a:xfrm>
            <a:off x="1015559" y="1513463"/>
            <a:ext cx="3528628" cy="1647567"/>
            <a:chOff x="1015559" y="1492031"/>
            <a:chExt cx="3528628" cy="1647567"/>
          </a:xfrm>
        </p:grpSpPr>
        <p:sp>
          <p:nvSpPr>
            <p:cNvPr id="14" name="Rectangle 13">
              <a:extLst>
                <a:ext uri="{FF2B5EF4-FFF2-40B4-BE49-F238E27FC236}">
                  <a16:creationId xmlns:a16="http://schemas.microsoft.com/office/drawing/2014/main" id="{0B3EA065-5553-4975-B89A-F30962A1EDFD}"/>
                </a:ext>
              </a:extLst>
            </p:cNvPr>
            <p:cNvSpPr/>
            <p:nvPr/>
          </p:nvSpPr>
          <p:spPr>
            <a:xfrm>
              <a:off x="1031631" y="1492031"/>
              <a:ext cx="3479409" cy="31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8">
              <a:extLst>
                <a:ext uri="{FF2B5EF4-FFF2-40B4-BE49-F238E27FC236}">
                  <a16:creationId xmlns:a16="http://schemas.microsoft.com/office/drawing/2014/main" id="{65DB8F84-EB30-46AD-A129-03A689FF5C71}"/>
                </a:ext>
              </a:extLst>
            </p:cNvPr>
            <p:cNvSpPr txBox="1">
              <a:spLocks/>
            </p:cNvSpPr>
            <p:nvPr/>
          </p:nvSpPr>
          <p:spPr>
            <a:xfrm>
              <a:off x="1812432" y="1507436"/>
              <a:ext cx="1917807" cy="280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a:latin typeface="Arial Narrow" panose="020B0606020202030204" pitchFamily="34" charset="0"/>
                </a:rPr>
                <a:t>MODELO OPERATIVO</a:t>
              </a:r>
              <a:endParaRPr lang="en-US" sz="1200" dirty="0">
                <a:latin typeface="Arial Narrow" panose="020B0606020202030204" pitchFamily="34" charset="0"/>
              </a:endParaRPr>
            </a:p>
          </p:txBody>
        </p:sp>
        <p:sp>
          <p:nvSpPr>
            <p:cNvPr id="19" name="Rectangle 18">
              <a:extLst>
                <a:ext uri="{FF2B5EF4-FFF2-40B4-BE49-F238E27FC236}">
                  <a16:creationId xmlns:a16="http://schemas.microsoft.com/office/drawing/2014/main" id="{63AA77E5-80D1-4AFE-AC54-C20CCE836ABD}"/>
                </a:ext>
              </a:extLst>
            </p:cNvPr>
            <p:cNvSpPr/>
            <p:nvPr/>
          </p:nvSpPr>
          <p:spPr>
            <a:xfrm>
              <a:off x="1031631"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70FEE4-F463-4B65-9A11-485F308AEDBF}"/>
                </a:ext>
              </a:extLst>
            </p:cNvPr>
            <p:cNvSpPr/>
            <p:nvPr/>
          </p:nvSpPr>
          <p:spPr>
            <a:xfrm>
              <a:off x="2213653"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C6071F1-8676-4DDC-950D-A332AE39972B}"/>
                </a:ext>
              </a:extLst>
            </p:cNvPr>
            <p:cNvSpPr/>
            <p:nvPr/>
          </p:nvSpPr>
          <p:spPr>
            <a:xfrm>
              <a:off x="3395674" y="1850888"/>
              <a:ext cx="1115366" cy="67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8">
              <a:extLst>
                <a:ext uri="{FF2B5EF4-FFF2-40B4-BE49-F238E27FC236}">
                  <a16:creationId xmlns:a16="http://schemas.microsoft.com/office/drawing/2014/main" id="{2D316AC6-EAE9-473C-A6D8-9C238CAC0B90}"/>
                </a:ext>
              </a:extLst>
            </p:cNvPr>
            <p:cNvSpPr txBox="1">
              <a:spLocks/>
            </p:cNvSpPr>
            <p:nvPr/>
          </p:nvSpPr>
          <p:spPr>
            <a:xfrm>
              <a:off x="1015559"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HERRAMIENTAS</a:t>
              </a:r>
            </a:p>
            <a:p>
              <a:r>
                <a:rPr lang="pt-BR" sz="1050" dirty="0">
                  <a:latin typeface="Arial Narrow" panose="020B0606020202030204" pitchFamily="34" charset="0"/>
                </a:rPr>
                <a:t>Y TECNOLOGÍA</a:t>
              </a:r>
              <a:endParaRPr lang="en-US" sz="1050" dirty="0">
                <a:latin typeface="Arial Narrow" panose="020B0606020202030204" pitchFamily="34" charset="0"/>
              </a:endParaRPr>
            </a:p>
          </p:txBody>
        </p:sp>
        <p:sp>
          <p:nvSpPr>
            <p:cNvPr id="27" name="Title 8">
              <a:extLst>
                <a:ext uri="{FF2B5EF4-FFF2-40B4-BE49-F238E27FC236}">
                  <a16:creationId xmlns:a16="http://schemas.microsoft.com/office/drawing/2014/main" id="{489D57C8-157E-43E8-83B4-B744ED7077C3}"/>
                </a:ext>
              </a:extLst>
            </p:cNvPr>
            <p:cNvSpPr txBox="1">
              <a:spLocks/>
            </p:cNvSpPr>
            <p:nvPr/>
          </p:nvSpPr>
          <p:spPr>
            <a:xfrm>
              <a:off x="2169447"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PROCESOS Y   FUNCIONES</a:t>
              </a:r>
              <a:endParaRPr lang="en-US" sz="1050" dirty="0">
                <a:latin typeface="Arial Narrow" panose="020B0606020202030204" pitchFamily="34" charset="0"/>
              </a:endParaRPr>
            </a:p>
          </p:txBody>
        </p:sp>
        <p:sp>
          <p:nvSpPr>
            <p:cNvPr id="28" name="Title 8">
              <a:extLst>
                <a:ext uri="{FF2B5EF4-FFF2-40B4-BE49-F238E27FC236}">
                  <a16:creationId xmlns:a16="http://schemas.microsoft.com/office/drawing/2014/main" id="{074CAA09-E682-45BF-B564-C6931D5B7AC5}"/>
                </a:ext>
              </a:extLst>
            </p:cNvPr>
            <p:cNvSpPr txBox="1">
              <a:spLocks/>
            </p:cNvSpPr>
            <p:nvPr/>
          </p:nvSpPr>
          <p:spPr>
            <a:xfrm>
              <a:off x="3378920" y="1882329"/>
              <a:ext cx="1165267"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050" dirty="0">
                  <a:latin typeface="Arial Narrow" panose="020B0606020202030204" pitchFamily="34" charset="0"/>
                </a:rPr>
                <a:t>ESTRUCTURA ORGANIZACIONAL</a:t>
              </a:r>
              <a:endParaRPr lang="en-US" sz="1050" dirty="0">
                <a:latin typeface="Arial Narrow" panose="020B0606020202030204" pitchFamily="34" charset="0"/>
              </a:endParaRPr>
            </a:p>
          </p:txBody>
        </p:sp>
        <p:pic>
          <p:nvPicPr>
            <p:cNvPr id="8" name="Picture 7" descr="A close up of a logo&#10;&#10;Description automatically generated">
              <a:extLst>
                <a:ext uri="{FF2B5EF4-FFF2-40B4-BE49-F238E27FC236}">
                  <a16:creationId xmlns:a16="http://schemas.microsoft.com/office/drawing/2014/main" id="{444F1FEF-210E-46CD-80EF-678C1148C19E}"/>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672448" y="2591037"/>
              <a:ext cx="529466" cy="529466"/>
            </a:xfrm>
            <a:prstGeom prst="rect">
              <a:avLst/>
            </a:prstGeom>
          </p:spPr>
        </p:pic>
        <p:pic>
          <p:nvPicPr>
            <p:cNvPr id="36" name="Picture 35" descr="A close up of a logo&#10;&#10;Description automatically generated">
              <a:extLst>
                <a:ext uri="{FF2B5EF4-FFF2-40B4-BE49-F238E27FC236}">
                  <a16:creationId xmlns:a16="http://schemas.microsoft.com/office/drawing/2014/main" id="{AD3D7540-9CEC-40DC-A806-916B0B8051EE}"/>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26463" y="2613895"/>
              <a:ext cx="525703" cy="525703"/>
            </a:xfrm>
            <a:prstGeom prst="rect">
              <a:avLst/>
            </a:prstGeom>
          </p:spPr>
        </p:pic>
        <p:grpSp>
          <p:nvGrpSpPr>
            <p:cNvPr id="46" name="Group 45">
              <a:extLst>
                <a:ext uri="{FF2B5EF4-FFF2-40B4-BE49-F238E27FC236}">
                  <a16:creationId xmlns:a16="http://schemas.microsoft.com/office/drawing/2014/main" id="{F1DD22DA-A07E-4BA9-BF4F-A72CC8B6868A}"/>
                </a:ext>
              </a:extLst>
            </p:cNvPr>
            <p:cNvGrpSpPr/>
            <p:nvPr/>
          </p:nvGrpSpPr>
          <p:grpSpPr>
            <a:xfrm>
              <a:off x="2466308" y="2590384"/>
              <a:ext cx="610056" cy="549214"/>
              <a:chOff x="2456729" y="2854707"/>
              <a:chExt cx="610056" cy="549214"/>
            </a:xfrm>
          </p:grpSpPr>
          <p:pic>
            <p:nvPicPr>
              <p:cNvPr id="3" name="Picture 2" descr="A close up of a logo&#10;&#10;Description automatically generated">
                <a:extLst>
                  <a:ext uri="{FF2B5EF4-FFF2-40B4-BE49-F238E27FC236}">
                    <a16:creationId xmlns:a16="http://schemas.microsoft.com/office/drawing/2014/main" id="{F9C254B5-9A8E-4FFD-B8B1-74D1092C593D}"/>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rcRect b="26922"/>
              <a:stretch/>
            </p:blipFill>
            <p:spPr>
              <a:xfrm>
                <a:off x="2456729" y="2854707"/>
                <a:ext cx="610056" cy="445815"/>
              </a:xfrm>
              <a:prstGeom prst="rect">
                <a:avLst/>
              </a:prstGeom>
            </p:spPr>
          </p:pic>
          <p:pic>
            <p:nvPicPr>
              <p:cNvPr id="47" name="Picture 46" descr="A close up of a logo&#10;&#10;Description automatically generated">
                <a:extLst>
                  <a:ext uri="{FF2B5EF4-FFF2-40B4-BE49-F238E27FC236}">
                    <a16:creationId xmlns:a16="http://schemas.microsoft.com/office/drawing/2014/main" id="{E78853E5-DFC7-4853-97A7-C59FF74DD510}"/>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t="81287"/>
              <a:stretch/>
            </p:blipFill>
            <p:spPr>
              <a:xfrm>
                <a:off x="2526016" y="3305547"/>
                <a:ext cx="525703" cy="98374"/>
              </a:xfrm>
              <a:prstGeom prst="rect">
                <a:avLst/>
              </a:prstGeom>
            </p:spPr>
          </p:pic>
        </p:grpSp>
      </p:grpSp>
      <p:grpSp>
        <p:nvGrpSpPr>
          <p:cNvPr id="18" name="Group 17">
            <a:extLst>
              <a:ext uri="{FF2B5EF4-FFF2-40B4-BE49-F238E27FC236}">
                <a16:creationId xmlns:a16="http://schemas.microsoft.com/office/drawing/2014/main" id="{B236B08B-900C-4C87-AF77-EA0473AD7E6E}"/>
              </a:ext>
            </a:extLst>
          </p:cNvPr>
          <p:cNvGrpSpPr/>
          <p:nvPr/>
        </p:nvGrpSpPr>
        <p:grpSpPr>
          <a:xfrm>
            <a:off x="1029130" y="3240748"/>
            <a:ext cx="6949776" cy="576887"/>
            <a:chOff x="1029130" y="3219316"/>
            <a:chExt cx="6949776" cy="576887"/>
          </a:xfrm>
        </p:grpSpPr>
        <p:sp>
          <p:nvSpPr>
            <p:cNvPr id="6" name="Arrow: Pentagon 5">
              <a:extLst>
                <a:ext uri="{FF2B5EF4-FFF2-40B4-BE49-F238E27FC236}">
                  <a16:creationId xmlns:a16="http://schemas.microsoft.com/office/drawing/2014/main" id="{A7112491-14F2-44C7-A187-D4523C0D6751}"/>
                </a:ext>
              </a:extLst>
            </p:cNvPr>
            <p:cNvSpPr/>
            <p:nvPr/>
          </p:nvSpPr>
          <p:spPr>
            <a:xfrm>
              <a:off x="1029130" y="3238555"/>
              <a:ext cx="2280633" cy="24362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Chevron 6">
              <a:extLst>
                <a:ext uri="{FF2B5EF4-FFF2-40B4-BE49-F238E27FC236}">
                  <a16:creationId xmlns:a16="http://schemas.microsoft.com/office/drawing/2014/main" id="{8D757553-462B-40D2-83FB-29BEDECB0D16}"/>
                </a:ext>
              </a:extLst>
            </p:cNvPr>
            <p:cNvSpPr/>
            <p:nvPr/>
          </p:nvSpPr>
          <p:spPr>
            <a:xfrm>
              <a:off x="3278474" y="3234844"/>
              <a:ext cx="2369405" cy="2510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Arrow: Chevron 39">
              <a:extLst>
                <a:ext uri="{FF2B5EF4-FFF2-40B4-BE49-F238E27FC236}">
                  <a16:creationId xmlns:a16="http://schemas.microsoft.com/office/drawing/2014/main" id="{D9790071-8532-4267-A1F6-B37F2821C635}"/>
                </a:ext>
              </a:extLst>
            </p:cNvPr>
            <p:cNvSpPr/>
            <p:nvPr/>
          </p:nvSpPr>
          <p:spPr>
            <a:xfrm>
              <a:off x="5609501" y="3234844"/>
              <a:ext cx="2369405" cy="2510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Title 8">
              <a:extLst>
                <a:ext uri="{FF2B5EF4-FFF2-40B4-BE49-F238E27FC236}">
                  <a16:creationId xmlns:a16="http://schemas.microsoft.com/office/drawing/2014/main" id="{F7F2C679-BD32-4E6E-A5AE-16D71B1DD384}"/>
                </a:ext>
              </a:extLst>
            </p:cNvPr>
            <p:cNvSpPr txBox="1">
              <a:spLocks/>
            </p:cNvSpPr>
            <p:nvPr/>
          </p:nvSpPr>
          <p:spPr>
            <a:xfrm>
              <a:off x="1408957"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OPTIMIZAR</a:t>
              </a:r>
              <a:endParaRPr lang="en-US" sz="800" dirty="0">
                <a:latin typeface="Arial Narrow" panose="020B0606020202030204" pitchFamily="34" charset="0"/>
              </a:endParaRPr>
            </a:p>
          </p:txBody>
        </p:sp>
        <p:sp>
          <p:nvSpPr>
            <p:cNvPr id="44" name="Title 8">
              <a:extLst>
                <a:ext uri="{FF2B5EF4-FFF2-40B4-BE49-F238E27FC236}">
                  <a16:creationId xmlns:a16="http://schemas.microsoft.com/office/drawing/2014/main" id="{049B8AD6-4213-4AB8-A0D5-27991A192A51}"/>
                </a:ext>
              </a:extLst>
            </p:cNvPr>
            <p:cNvSpPr txBox="1">
              <a:spLocks/>
            </p:cNvSpPr>
            <p:nvPr/>
          </p:nvSpPr>
          <p:spPr>
            <a:xfrm>
              <a:off x="3791615"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CRECER</a:t>
              </a:r>
              <a:endParaRPr lang="en-US" sz="800" dirty="0">
                <a:latin typeface="Arial Narrow" panose="020B0606020202030204" pitchFamily="34" charset="0"/>
              </a:endParaRPr>
            </a:p>
          </p:txBody>
        </p:sp>
        <p:sp>
          <p:nvSpPr>
            <p:cNvPr id="48" name="Title 8">
              <a:extLst>
                <a:ext uri="{FF2B5EF4-FFF2-40B4-BE49-F238E27FC236}">
                  <a16:creationId xmlns:a16="http://schemas.microsoft.com/office/drawing/2014/main" id="{ACF3E6AA-9671-484B-87F8-225A5D7A1013}"/>
                </a:ext>
              </a:extLst>
            </p:cNvPr>
            <p:cNvSpPr txBox="1">
              <a:spLocks/>
            </p:cNvSpPr>
            <p:nvPr/>
          </p:nvSpPr>
          <p:spPr>
            <a:xfrm>
              <a:off x="6122642" y="3219316"/>
              <a:ext cx="134312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INNOVAR</a:t>
              </a:r>
              <a:endParaRPr lang="en-US" sz="800" dirty="0">
                <a:latin typeface="Arial Narrow" panose="020B0606020202030204" pitchFamily="34" charset="0"/>
              </a:endParaRPr>
            </a:p>
          </p:txBody>
        </p:sp>
        <p:sp>
          <p:nvSpPr>
            <p:cNvPr id="9" name="Rectangle 8">
              <a:extLst>
                <a:ext uri="{FF2B5EF4-FFF2-40B4-BE49-F238E27FC236}">
                  <a16:creationId xmlns:a16="http://schemas.microsoft.com/office/drawing/2014/main" id="{8BD3AB47-6187-42F9-AA40-AD215EE29426}"/>
                </a:ext>
              </a:extLst>
            </p:cNvPr>
            <p:cNvSpPr/>
            <p:nvPr/>
          </p:nvSpPr>
          <p:spPr>
            <a:xfrm>
              <a:off x="1029130" y="3534106"/>
              <a:ext cx="6923379" cy="24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8">
              <a:extLst>
                <a:ext uri="{FF2B5EF4-FFF2-40B4-BE49-F238E27FC236}">
                  <a16:creationId xmlns:a16="http://schemas.microsoft.com/office/drawing/2014/main" id="{1B273D28-38C4-47FA-AD41-B25D256C46DB}"/>
                </a:ext>
              </a:extLst>
            </p:cNvPr>
            <p:cNvSpPr txBox="1">
              <a:spLocks/>
            </p:cNvSpPr>
            <p:nvPr/>
          </p:nvSpPr>
          <p:spPr>
            <a:xfrm>
              <a:off x="2972168" y="3514102"/>
              <a:ext cx="3037303" cy="2821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800" dirty="0">
                  <a:latin typeface="Arial Narrow" panose="020B0606020202030204" pitchFamily="34" charset="0"/>
                </a:rPr>
                <a:t>PROTEGER EL NEGOCIO</a:t>
              </a:r>
              <a:endParaRPr lang="en-US" sz="800" dirty="0">
                <a:latin typeface="Arial Narrow" panose="020B0606020202030204" pitchFamily="34" charset="0"/>
              </a:endParaRPr>
            </a:p>
          </p:txBody>
        </p:sp>
      </p:grpSp>
      <p:sp>
        <p:nvSpPr>
          <p:cNvPr id="50" name="TextBox 49">
            <a:extLst>
              <a:ext uri="{FF2B5EF4-FFF2-40B4-BE49-F238E27FC236}">
                <a16:creationId xmlns:a16="http://schemas.microsoft.com/office/drawing/2014/main" id="{14C074AD-238C-44AC-9273-721987A46708}"/>
              </a:ext>
            </a:extLst>
          </p:cNvPr>
          <p:cNvSpPr txBox="1"/>
          <p:nvPr/>
        </p:nvSpPr>
        <p:spPr>
          <a:xfrm>
            <a:off x="988785" y="3832025"/>
            <a:ext cx="2476768" cy="276999"/>
          </a:xfrm>
          <a:prstGeom prst="rect">
            <a:avLst/>
          </a:prstGeom>
          <a:noFill/>
        </p:spPr>
        <p:txBody>
          <a:bodyPr wrap="none" rtlCol="0">
            <a:spAutoFit/>
          </a:bodyPr>
          <a:lstStyle/>
          <a:p>
            <a:r>
              <a:rPr lang="pt-BR" sz="1200" dirty="0">
                <a:solidFill>
                  <a:schemeClr val="bg1"/>
                </a:solidFill>
              </a:rPr>
              <a:t>Información de propriedad de KPMG</a:t>
            </a:r>
            <a:endParaRPr lang="en-US" sz="1200" dirty="0">
              <a:solidFill>
                <a:schemeClr val="bg1"/>
              </a:solidFill>
            </a:endParaRPr>
          </a:p>
        </p:txBody>
      </p:sp>
    </p:spTree>
    <p:extLst>
      <p:ext uri="{BB962C8B-B14F-4D97-AF65-F5344CB8AC3E}">
        <p14:creationId xmlns:p14="http://schemas.microsoft.com/office/powerpoint/2010/main" val="34698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city&#10;&#10;Description automatically generated">
            <a:extLst>
              <a:ext uri="{FF2B5EF4-FFF2-40B4-BE49-F238E27FC236}">
                <a16:creationId xmlns:a16="http://schemas.microsoft.com/office/drawing/2014/main" id="{B8BF91DB-A572-46A0-BC0C-1F9710F8C8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786"/>
          <a:stretch/>
        </p:blipFill>
        <p:spPr>
          <a:xfrm>
            <a:off x="-6640" y="-28236"/>
            <a:ext cx="9150640" cy="5171736"/>
          </a:xfrm>
          <a:prstGeom prst="rect">
            <a:avLst/>
          </a:prstGeom>
        </p:spPr>
      </p:pic>
      <p:sp>
        <p:nvSpPr>
          <p:cNvPr id="9" name="TextBox 8">
            <a:extLst>
              <a:ext uri="{FF2B5EF4-FFF2-40B4-BE49-F238E27FC236}">
                <a16:creationId xmlns:a16="http://schemas.microsoft.com/office/drawing/2014/main" id="{FB6B534E-8E9E-4C04-BBCB-BC0DAACF8B27}"/>
              </a:ext>
            </a:extLst>
          </p:cNvPr>
          <p:cNvSpPr txBox="1"/>
          <p:nvPr/>
        </p:nvSpPr>
        <p:spPr>
          <a:xfrm>
            <a:off x="2727293" y="129450"/>
            <a:ext cx="3605474" cy="323165"/>
          </a:xfrm>
          <a:prstGeom prst="rect">
            <a:avLst/>
          </a:prstGeom>
          <a:noFill/>
        </p:spPr>
        <p:txBody>
          <a:bodyPr wrap="none" rtlCol="0">
            <a:spAutoFit/>
          </a:bodyPr>
          <a:lstStyle/>
          <a:p>
            <a:r>
              <a:rPr lang="en-US" sz="1500" b="1" dirty="0"/>
              <a:t>R I C O H   </a:t>
            </a:r>
            <a:r>
              <a:rPr lang="en-US" sz="1500" dirty="0"/>
              <a:t>P R O C E S </a:t>
            </a:r>
            <a:r>
              <a:rPr lang="en-US" sz="1500" dirty="0" err="1"/>
              <a:t>S</a:t>
            </a:r>
            <a:r>
              <a:rPr lang="en-US" sz="1500" dirty="0"/>
              <a:t>   A U T O M A T I O N</a:t>
            </a:r>
          </a:p>
        </p:txBody>
      </p:sp>
      <p:sp>
        <p:nvSpPr>
          <p:cNvPr id="52" name="Isosceles Triangle 51">
            <a:extLst>
              <a:ext uri="{FF2B5EF4-FFF2-40B4-BE49-F238E27FC236}">
                <a16:creationId xmlns:a16="http://schemas.microsoft.com/office/drawing/2014/main" id="{3A8A37C1-5DDC-49F0-9D60-71F21D7A31DE}"/>
              </a:ext>
            </a:extLst>
          </p:cNvPr>
          <p:cNvSpPr/>
          <p:nvPr/>
        </p:nvSpPr>
        <p:spPr>
          <a:xfrm rot="5400000">
            <a:off x="2334775" y="2795738"/>
            <a:ext cx="646011" cy="561415"/>
          </a:xfrm>
          <a:prstGeom prst="triangl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EA10362-EFD2-427E-B389-5BE3FDB62A7B}"/>
              </a:ext>
            </a:extLst>
          </p:cNvPr>
          <p:cNvSpPr/>
          <p:nvPr/>
        </p:nvSpPr>
        <p:spPr>
          <a:xfrm>
            <a:off x="1441200" y="2614252"/>
            <a:ext cx="929810" cy="929811"/>
          </a:xfrm>
          <a:prstGeom prst="ellipse">
            <a:avLst/>
          </a:prstGeom>
          <a:solidFill>
            <a:sysClr val="window" lastClr="FFFFFF"/>
          </a:solidFill>
          <a:ln w="9525" cap="flat" cmpd="sng" algn="ctr">
            <a:no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1">
            <a:extLst>
              <a:ext uri="{FF2B5EF4-FFF2-40B4-BE49-F238E27FC236}">
                <a16:creationId xmlns:a16="http://schemas.microsoft.com/office/drawing/2014/main" id="{8C9F7030-CF6F-4D59-8E1D-666FFDF1458D}"/>
              </a:ext>
            </a:extLst>
          </p:cNvPr>
          <p:cNvSpPr/>
          <p:nvPr/>
        </p:nvSpPr>
        <p:spPr>
          <a:xfrm>
            <a:off x="624875" y="1231188"/>
            <a:ext cx="1900618" cy="267577"/>
          </a:xfrm>
          <a:prstGeom prst="roundRect">
            <a:avLst>
              <a:gd name="adj" fmla="val 9062"/>
            </a:avLst>
          </a:prstGeom>
          <a:solidFill>
            <a:srgbClr val="C00000"/>
          </a:solidFill>
          <a:ln w="12700" cap="flat" cmpd="sng" algn="ctr">
            <a:solidFill>
              <a:sysClr val="window" lastClr="FFFFFF">
                <a:lumMod val="65000"/>
              </a:sysClr>
            </a:solid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129" name="TextBox 128">
            <a:extLst>
              <a:ext uri="{FF2B5EF4-FFF2-40B4-BE49-F238E27FC236}">
                <a16:creationId xmlns:a16="http://schemas.microsoft.com/office/drawing/2014/main" id="{E213EE85-156C-4F24-95FA-6BFBF390C065}"/>
              </a:ext>
            </a:extLst>
          </p:cNvPr>
          <p:cNvSpPr txBox="1"/>
          <p:nvPr/>
        </p:nvSpPr>
        <p:spPr>
          <a:xfrm>
            <a:off x="647700" y="1261103"/>
            <a:ext cx="1887839" cy="207747"/>
          </a:xfrm>
          <a:prstGeom prst="rect">
            <a:avLst/>
          </a:prstGeom>
          <a:no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 CAPTURA</a:t>
            </a:r>
          </a:p>
        </p:txBody>
      </p:sp>
      <p:grpSp>
        <p:nvGrpSpPr>
          <p:cNvPr id="168" name="Group 167">
            <a:extLst>
              <a:ext uri="{FF2B5EF4-FFF2-40B4-BE49-F238E27FC236}">
                <a16:creationId xmlns:a16="http://schemas.microsoft.com/office/drawing/2014/main" id="{970D2124-F178-4EC3-A6D5-BB3BE9B02259}"/>
              </a:ext>
            </a:extLst>
          </p:cNvPr>
          <p:cNvGrpSpPr/>
          <p:nvPr/>
        </p:nvGrpSpPr>
        <p:grpSpPr>
          <a:xfrm>
            <a:off x="390879" y="1852999"/>
            <a:ext cx="1632096" cy="2462083"/>
            <a:chOff x="400058" y="1089103"/>
            <a:chExt cx="1632096" cy="2462083"/>
          </a:xfrm>
        </p:grpSpPr>
        <p:grpSp>
          <p:nvGrpSpPr>
            <p:cNvPr id="164" name="Group 163">
              <a:extLst>
                <a:ext uri="{FF2B5EF4-FFF2-40B4-BE49-F238E27FC236}">
                  <a16:creationId xmlns:a16="http://schemas.microsoft.com/office/drawing/2014/main" id="{D3C33E39-7CC8-47CF-A31F-3BDA0BF272DA}"/>
                </a:ext>
              </a:extLst>
            </p:cNvPr>
            <p:cNvGrpSpPr/>
            <p:nvPr/>
          </p:nvGrpSpPr>
          <p:grpSpPr>
            <a:xfrm>
              <a:off x="400058" y="1956986"/>
              <a:ext cx="777207" cy="292227"/>
              <a:chOff x="400058" y="1956986"/>
              <a:chExt cx="777207" cy="292227"/>
            </a:xfrm>
          </p:grpSpPr>
          <p:sp>
            <p:nvSpPr>
              <p:cNvPr id="98" name="TextBox 97">
                <a:extLst>
                  <a:ext uri="{FF2B5EF4-FFF2-40B4-BE49-F238E27FC236}">
                    <a16:creationId xmlns:a16="http://schemas.microsoft.com/office/drawing/2014/main" id="{6EFC337F-1A39-467D-BB61-A2907C7C5DF8}"/>
                  </a:ext>
                </a:extLst>
              </p:cNvPr>
              <p:cNvSpPr txBox="1"/>
              <p:nvPr/>
            </p:nvSpPr>
            <p:spPr bwMode="auto">
              <a:xfrm>
                <a:off x="400058" y="2049158"/>
                <a:ext cx="546945"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CAT SCAN</a:t>
                </a:r>
                <a:endParaRPr kumimoji="1" lang="es-ES" sz="800" kern="0" dirty="0">
                  <a:solidFill>
                    <a:prstClr val="black"/>
                  </a:solidFill>
                  <a:cs typeface="ＭＳ Ｐゴシック" charset="0"/>
                </a:endParaRPr>
              </a:p>
            </p:txBody>
          </p:sp>
          <p:pic>
            <p:nvPicPr>
              <p:cNvPr id="130" name="Picture 129" descr="A close up of a logo&#10;&#10;Description automatically generated">
                <a:extLst>
                  <a:ext uri="{FF2B5EF4-FFF2-40B4-BE49-F238E27FC236}">
                    <a16:creationId xmlns:a16="http://schemas.microsoft.com/office/drawing/2014/main" id="{DE556A2E-612C-4094-9CA7-02B82FC79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804" y="1956986"/>
                <a:ext cx="285461" cy="285461"/>
              </a:xfrm>
              <a:prstGeom prst="rect">
                <a:avLst/>
              </a:prstGeom>
            </p:spPr>
          </p:pic>
        </p:grpSp>
        <p:grpSp>
          <p:nvGrpSpPr>
            <p:cNvPr id="163" name="Group 162">
              <a:extLst>
                <a:ext uri="{FF2B5EF4-FFF2-40B4-BE49-F238E27FC236}">
                  <a16:creationId xmlns:a16="http://schemas.microsoft.com/office/drawing/2014/main" id="{E34C3C77-0989-4F86-ABCD-0DC8D82878DB}"/>
                </a:ext>
              </a:extLst>
            </p:cNvPr>
            <p:cNvGrpSpPr/>
            <p:nvPr/>
          </p:nvGrpSpPr>
          <p:grpSpPr>
            <a:xfrm>
              <a:off x="634054" y="1413127"/>
              <a:ext cx="826655" cy="362724"/>
              <a:chOff x="634054" y="1413127"/>
              <a:chExt cx="826655" cy="362724"/>
            </a:xfrm>
          </p:grpSpPr>
          <p:sp>
            <p:nvSpPr>
              <p:cNvPr id="106" name="TextBox 105">
                <a:extLst>
                  <a:ext uri="{FF2B5EF4-FFF2-40B4-BE49-F238E27FC236}">
                    <a16:creationId xmlns:a16="http://schemas.microsoft.com/office/drawing/2014/main" id="{FFAC2755-10BB-4D8F-B376-35B62C518A71}"/>
                  </a:ext>
                </a:extLst>
              </p:cNvPr>
              <p:cNvSpPr txBox="1"/>
              <p:nvPr/>
            </p:nvSpPr>
            <p:spPr bwMode="auto">
              <a:xfrm>
                <a:off x="634054" y="1515918"/>
                <a:ext cx="503664"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3D SCAN</a:t>
                </a:r>
                <a:endParaRPr kumimoji="1" lang="es-ES" sz="800" kern="0" dirty="0">
                  <a:solidFill>
                    <a:prstClr val="black"/>
                  </a:solidFill>
                  <a:cs typeface="ＭＳ Ｐゴシック" charset="0"/>
                </a:endParaRPr>
              </a:p>
            </p:txBody>
          </p:sp>
          <p:pic>
            <p:nvPicPr>
              <p:cNvPr id="132" name="Picture 131" descr="A close up of a logo&#10;&#10;Description automatically generated">
                <a:extLst>
                  <a:ext uri="{FF2B5EF4-FFF2-40B4-BE49-F238E27FC236}">
                    <a16:creationId xmlns:a16="http://schemas.microsoft.com/office/drawing/2014/main" id="{5CD1CC46-CCF7-4327-8AB6-F8DB93EDB8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985" y="1413127"/>
                <a:ext cx="362724" cy="362724"/>
              </a:xfrm>
              <a:prstGeom prst="rect">
                <a:avLst/>
              </a:prstGeom>
            </p:spPr>
          </p:pic>
        </p:grpSp>
        <p:grpSp>
          <p:nvGrpSpPr>
            <p:cNvPr id="165" name="Group 164">
              <a:extLst>
                <a:ext uri="{FF2B5EF4-FFF2-40B4-BE49-F238E27FC236}">
                  <a16:creationId xmlns:a16="http://schemas.microsoft.com/office/drawing/2014/main" id="{655EDE6C-1D66-4E5C-B2EA-BA0091B0CA29}"/>
                </a:ext>
              </a:extLst>
            </p:cNvPr>
            <p:cNvGrpSpPr/>
            <p:nvPr/>
          </p:nvGrpSpPr>
          <p:grpSpPr>
            <a:xfrm>
              <a:off x="535996" y="2431140"/>
              <a:ext cx="582853" cy="319286"/>
              <a:chOff x="535996" y="2431140"/>
              <a:chExt cx="582853" cy="319286"/>
            </a:xfrm>
          </p:grpSpPr>
          <p:sp>
            <p:nvSpPr>
              <p:cNvPr id="109" name="TextBox 108">
                <a:extLst>
                  <a:ext uri="{FF2B5EF4-FFF2-40B4-BE49-F238E27FC236}">
                    <a16:creationId xmlns:a16="http://schemas.microsoft.com/office/drawing/2014/main" id="{2D9A3061-CB12-4BDD-95FF-A1A8E2217F58}"/>
                  </a:ext>
                </a:extLst>
              </p:cNvPr>
              <p:cNvSpPr txBox="1"/>
              <p:nvPr/>
            </p:nvSpPr>
            <p:spPr bwMode="auto">
              <a:xfrm>
                <a:off x="535996" y="2503489"/>
                <a:ext cx="409086"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VOICE</a:t>
                </a:r>
                <a:endParaRPr kumimoji="1" lang="es-ES" sz="700" kern="0" dirty="0">
                  <a:solidFill>
                    <a:prstClr val="black"/>
                  </a:solidFill>
                  <a:cs typeface="ＭＳ Ｐゴシック" charset="0"/>
                </a:endParaRPr>
              </a:p>
            </p:txBody>
          </p:sp>
          <p:pic>
            <p:nvPicPr>
              <p:cNvPr id="135" name="Picture 134" descr="A close up of a logo&#10;&#10;Description automatically generated">
                <a:extLst>
                  <a:ext uri="{FF2B5EF4-FFF2-40B4-BE49-F238E27FC236}">
                    <a16:creationId xmlns:a16="http://schemas.microsoft.com/office/drawing/2014/main" id="{ACDA109A-5DAF-45A9-BB5E-FA014EC101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206" y="2431140"/>
                <a:ext cx="159643" cy="319286"/>
              </a:xfrm>
              <a:prstGeom prst="rect">
                <a:avLst/>
              </a:prstGeom>
            </p:spPr>
          </p:pic>
        </p:grpSp>
        <p:grpSp>
          <p:nvGrpSpPr>
            <p:cNvPr id="167" name="Group 166">
              <a:extLst>
                <a:ext uri="{FF2B5EF4-FFF2-40B4-BE49-F238E27FC236}">
                  <a16:creationId xmlns:a16="http://schemas.microsoft.com/office/drawing/2014/main" id="{A2AA87EC-907A-447F-AC86-595A516840BB}"/>
                </a:ext>
              </a:extLst>
            </p:cNvPr>
            <p:cNvGrpSpPr/>
            <p:nvPr/>
          </p:nvGrpSpPr>
          <p:grpSpPr>
            <a:xfrm>
              <a:off x="706876" y="2862116"/>
              <a:ext cx="734525" cy="324107"/>
              <a:chOff x="706876" y="2862116"/>
              <a:chExt cx="734525" cy="324107"/>
            </a:xfrm>
          </p:grpSpPr>
          <p:sp>
            <p:nvSpPr>
              <p:cNvPr id="100" name="TextBox 99">
                <a:extLst>
                  <a:ext uri="{FF2B5EF4-FFF2-40B4-BE49-F238E27FC236}">
                    <a16:creationId xmlns:a16="http://schemas.microsoft.com/office/drawing/2014/main" id="{2E7065C6-34AD-468F-B274-DDD4F58C8B65}"/>
                  </a:ext>
                </a:extLst>
              </p:cNvPr>
              <p:cNvSpPr txBox="1"/>
              <p:nvPr/>
            </p:nvSpPr>
            <p:spPr bwMode="auto">
              <a:xfrm>
                <a:off x="706876" y="2948042"/>
                <a:ext cx="476412"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SENSOR</a:t>
                </a:r>
                <a:endParaRPr kumimoji="1" lang="es-ES" sz="700" kern="0" dirty="0">
                  <a:solidFill>
                    <a:prstClr val="black"/>
                  </a:solidFill>
                  <a:cs typeface="ＭＳ Ｐゴシック" charset="0"/>
                </a:endParaRPr>
              </a:p>
            </p:txBody>
          </p:sp>
          <p:pic>
            <p:nvPicPr>
              <p:cNvPr id="148" name="Picture 147" descr="A close up of a logo&#10;&#10;Description automatically generated">
                <a:extLst>
                  <a:ext uri="{FF2B5EF4-FFF2-40B4-BE49-F238E27FC236}">
                    <a16:creationId xmlns:a16="http://schemas.microsoft.com/office/drawing/2014/main" id="{9625E7B6-1F64-4EE0-93ED-10D157DC2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294" y="2862116"/>
                <a:ext cx="324107" cy="324107"/>
              </a:xfrm>
              <a:prstGeom prst="rect">
                <a:avLst/>
              </a:prstGeom>
            </p:spPr>
          </p:pic>
        </p:grpSp>
        <p:grpSp>
          <p:nvGrpSpPr>
            <p:cNvPr id="166" name="Group 165">
              <a:extLst>
                <a:ext uri="{FF2B5EF4-FFF2-40B4-BE49-F238E27FC236}">
                  <a16:creationId xmlns:a16="http://schemas.microsoft.com/office/drawing/2014/main" id="{6F059F2A-63D0-483F-B1F6-0BFDE3EF7B1C}"/>
                </a:ext>
              </a:extLst>
            </p:cNvPr>
            <p:cNvGrpSpPr/>
            <p:nvPr/>
          </p:nvGrpSpPr>
          <p:grpSpPr>
            <a:xfrm>
              <a:off x="1236348" y="3348022"/>
              <a:ext cx="721843" cy="203164"/>
              <a:chOff x="1236348" y="3348022"/>
              <a:chExt cx="721843" cy="203164"/>
            </a:xfrm>
          </p:grpSpPr>
          <p:sp>
            <p:nvSpPr>
              <p:cNvPr id="114" name="TextBox 113">
                <a:extLst>
                  <a:ext uri="{FF2B5EF4-FFF2-40B4-BE49-F238E27FC236}">
                    <a16:creationId xmlns:a16="http://schemas.microsoft.com/office/drawing/2014/main" id="{B2078044-A87D-4C2C-8FFF-A1BB4758E237}"/>
                  </a:ext>
                </a:extLst>
              </p:cNvPr>
              <p:cNvSpPr txBox="1"/>
              <p:nvPr/>
            </p:nvSpPr>
            <p:spPr bwMode="auto">
              <a:xfrm>
                <a:off x="1236348" y="3348022"/>
                <a:ext cx="388248"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FOTO</a:t>
                </a:r>
                <a:endParaRPr kumimoji="1" lang="es-ES" sz="700" kern="0" dirty="0">
                  <a:solidFill>
                    <a:prstClr val="black"/>
                  </a:solidFill>
                  <a:cs typeface="ＭＳ Ｐゴシック" charset="0"/>
                </a:endParaRPr>
              </a:p>
            </p:txBody>
          </p:sp>
          <p:pic>
            <p:nvPicPr>
              <p:cNvPr id="152" name="Picture 151" descr="Image result for lens  icon png">
                <a:extLst>
                  <a:ext uri="{FF2B5EF4-FFF2-40B4-BE49-F238E27FC236}">
                    <a16:creationId xmlns:a16="http://schemas.microsoft.com/office/drawing/2014/main" id="{413DF3A3-1C16-4198-B53C-AEB78FA0F8C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1297" y="3348022"/>
                <a:ext cx="246894" cy="203164"/>
              </a:xfrm>
              <a:prstGeom prst="rect">
                <a:avLst/>
              </a:prstGeom>
              <a:noFill/>
              <a:ln>
                <a:noFill/>
              </a:ln>
            </p:spPr>
          </p:pic>
        </p:grpSp>
        <p:grpSp>
          <p:nvGrpSpPr>
            <p:cNvPr id="162" name="Group 161">
              <a:extLst>
                <a:ext uri="{FF2B5EF4-FFF2-40B4-BE49-F238E27FC236}">
                  <a16:creationId xmlns:a16="http://schemas.microsoft.com/office/drawing/2014/main" id="{FD217C1B-DC16-4FE5-B949-5BECC07DD1FA}"/>
                </a:ext>
              </a:extLst>
            </p:cNvPr>
            <p:cNvGrpSpPr/>
            <p:nvPr/>
          </p:nvGrpSpPr>
          <p:grpSpPr>
            <a:xfrm>
              <a:off x="1236348" y="1089103"/>
              <a:ext cx="795806" cy="290066"/>
              <a:chOff x="1236348" y="1089103"/>
              <a:chExt cx="795806" cy="290066"/>
            </a:xfrm>
          </p:grpSpPr>
          <p:sp>
            <p:nvSpPr>
              <p:cNvPr id="103" name="TextBox 102">
                <a:extLst>
                  <a:ext uri="{FF2B5EF4-FFF2-40B4-BE49-F238E27FC236}">
                    <a16:creationId xmlns:a16="http://schemas.microsoft.com/office/drawing/2014/main" id="{84C220E3-DA0C-4EED-8C09-6865013564BC}"/>
                  </a:ext>
                </a:extLst>
              </p:cNvPr>
              <p:cNvSpPr txBox="1"/>
              <p:nvPr/>
            </p:nvSpPr>
            <p:spPr bwMode="auto">
              <a:xfrm>
                <a:off x="1236348" y="1134109"/>
                <a:ext cx="503664" cy="200055"/>
              </a:xfrm>
              <a:prstGeom prst="rect">
                <a:avLst/>
              </a:prstGeom>
              <a:noFill/>
              <a:ln>
                <a:miter lim="800000"/>
                <a:headEnd/>
                <a:tailEnd/>
              </a:ln>
            </p:spPr>
            <p:txBody>
              <a:bodyPr vert="horz" wrap="none" lIns="91440" tIns="45720" rIns="91440" bIns="45720" numCol="1" rtlCol="0" anchorCtr="0" compatLnSpc="1">
                <a:prstTxWarp prst="textNoShape">
                  <a:avLst/>
                </a:prstTxWarp>
                <a:spAutoFit/>
              </a:bodyPr>
              <a:lstStyle/>
              <a:p>
                <a:pPr defTabSz="342900" fontAlgn="base">
                  <a:spcBef>
                    <a:spcPct val="0"/>
                  </a:spcBef>
                  <a:spcAft>
                    <a:spcPct val="0"/>
                  </a:spcAft>
                  <a:defRPr/>
                </a:pPr>
                <a:r>
                  <a:rPr kumimoji="1" lang="en-US" sz="700" kern="0" dirty="0">
                    <a:solidFill>
                      <a:prstClr val="black"/>
                    </a:solidFill>
                    <a:cs typeface="ＭＳ Ｐゴシック" charset="0"/>
                  </a:rPr>
                  <a:t>2D SCAN</a:t>
                </a:r>
                <a:endParaRPr kumimoji="1" lang="es-ES" sz="800" kern="0" dirty="0">
                  <a:solidFill>
                    <a:prstClr val="black"/>
                  </a:solidFill>
                  <a:cs typeface="ＭＳ Ｐゴシック" charset="0"/>
                </a:endParaRPr>
              </a:p>
            </p:txBody>
          </p:sp>
          <p:pic>
            <p:nvPicPr>
              <p:cNvPr id="157" name="Picture 156">
                <a:extLst>
                  <a:ext uri="{FF2B5EF4-FFF2-40B4-BE49-F238E27FC236}">
                    <a16:creationId xmlns:a16="http://schemas.microsoft.com/office/drawing/2014/main" id="{FA80AC5F-B396-46EA-9847-EFE3F3CFB6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2088" y="1089103"/>
                <a:ext cx="290066" cy="290066"/>
              </a:xfrm>
              <a:prstGeom prst="rect">
                <a:avLst/>
              </a:prstGeom>
            </p:spPr>
          </p:pic>
        </p:grpSp>
      </p:grpSp>
      <p:sp>
        <p:nvSpPr>
          <p:cNvPr id="56" name="Oval 55">
            <a:extLst>
              <a:ext uri="{FF2B5EF4-FFF2-40B4-BE49-F238E27FC236}">
                <a16:creationId xmlns:a16="http://schemas.microsoft.com/office/drawing/2014/main" id="{57CCDBD6-F44B-4C25-B31C-05EE36039A97}"/>
              </a:ext>
            </a:extLst>
          </p:cNvPr>
          <p:cNvSpPr/>
          <p:nvPr/>
        </p:nvSpPr>
        <p:spPr>
          <a:xfrm>
            <a:off x="1276672" y="2449724"/>
            <a:ext cx="1258867" cy="1258868"/>
          </a:xfrm>
          <a:prstGeom prst="ellips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8900000" scaled="1"/>
            <a:tileRect/>
          </a:gradFill>
          <a:ln w="38100" cap="flat" cmpd="sng" algn="ctr">
            <a:solidFill>
              <a:sysClr val="window" lastClr="FFFFFF"/>
            </a:solid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Oval 172">
            <a:extLst>
              <a:ext uri="{FF2B5EF4-FFF2-40B4-BE49-F238E27FC236}">
                <a16:creationId xmlns:a16="http://schemas.microsoft.com/office/drawing/2014/main" id="{C71EEBE8-EDE9-4C9B-A7A7-729CCE59FC4B}"/>
              </a:ext>
            </a:extLst>
          </p:cNvPr>
          <p:cNvSpPr/>
          <p:nvPr/>
        </p:nvSpPr>
        <p:spPr>
          <a:xfrm>
            <a:off x="1492166" y="2664545"/>
            <a:ext cx="827879" cy="829226"/>
          </a:xfrm>
          <a:prstGeom prst="ellipse">
            <a:avLst/>
          </a:prstGeom>
          <a:gradFill flip="none" rotWithShape="1">
            <a:gsLst>
              <a:gs pos="15000">
                <a:sysClr val="window" lastClr="FFFFFF"/>
              </a:gs>
              <a:gs pos="84000">
                <a:sysClr val="window" lastClr="FFFFFF">
                  <a:lumMod val="86000"/>
                </a:sysClr>
              </a:gs>
            </a:gsLst>
            <a:lin ang="0" scaled="0"/>
            <a:tileRect/>
          </a:gradFill>
          <a:ln w="25400" cap="flat" cmpd="sng" algn="ctr">
            <a:noFill/>
            <a:prstDash val="solid"/>
          </a:ln>
          <a:effectLst>
            <a:outerShdw blurRad="254000" dist="139700" dir="7560000" rotWithShape="0">
              <a:prstClr val="black">
                <a:alpha val="40000"/>
              </a:prstClr>
            </a:outerShdw>
          </a:effectLst>
          <a:scene3d>
            <a:camera prst="orthographicFront"/>
            <a:lightRig rig="threePt" dir="t"/>
          </a:scene3d>
          <a:sp3d extrusionH="76200" contourW="19050" prstMaterial="matte">
            <a:bevelT w="0" h="0"/>
            <a:extrusionClr>
              <a:sysClr val="window" lastClr="FFFFFF">
                <a:lumMod val="95000"/>
              </a:sysClr>
            </a:extrusionClr>
            <a:contourClr>
              <a:sysClr val="window" lastClr="FFFFFF">
                <a:lumMod val="95000"/>
              </a:sysClr>
            </a:contourClr>
          </a:sp3d>
        </p:spPr>
        <p:txBody>
          <a:bodyPr rtlCol="0" anchor="ctr"/>
          <a:lstStyle/>
          <a:p>
            <a:pPr algn="ctr" defTabSz="685800">
              <a:defRPr/>
            </a:pPr>
            <a:endParaRPr lang="en-US" sz="1350" kern="0">
              <a:solidFill>
                <a:prstClr val="white"/>
              </a:solidFill>
              <a:latin typeface="Tw Cen MT"/>
            </a:endParaRPr>
          </a:p>
        </p:txBody>
      </p:sp>
      <p:pic>
        <p:nvPicPr>
          <p:cNvPr id="61" name="Picture 17">
            <a:extLst>
              <a:ext uri="{FF2B5EF4-FFF2-40B4-BE49-F238E27FC236}">
                <a16:creationId xmlns:a16="http://schemas.microsoft.com/office/drawing/2014/main" id="{336B4D48-D483-4AE9-BBDF-C7527B1A581C}"/>
              </a:ext>
            </a:extLst>
          </p:cNvPr>
          <p:cNvPicPr>
            <a:picLocks noChangeAspect="1" noChangeArrowheads="1"/>
          </p:cNvPicPr>
          <p:nvPr/>
        </p:nvPicPr>
        <p:blipFill>
          <a:blip r:embed="rId10" cstate="print">
            <a:biLevel thresh="50000"/>
            <a:extLst>
              <a:ext uri="{BEBA8EAE-BF5A-486C-A8C5-ECC9F3942E4B}">
                <a14:imgProps xmlns:a14="http://schemas.microsoft.com/office/drawing/2010/main">
                  <a14:imgLayer r:embed="rId11">
                    <a14:imgEffect>
                      <a14:backgroundRemoval t="2344" b="100000" l="9766" r="89844">
                        <a14:foregroundMark x1="70313" y1="21484" x2="72656" y2="28125"/>
                        <a14:foregroundMark x1="53125" y1="62109" x2="53125" y2="62109"/>
                        <a14:foregroundMark x1="79297" y1="67969" x2="79297" y2="67969"/>
                        <a14:foregroundMark x1="79688" y1="76172" x2="79688" y2="76172"/>
                        <a14:foregroundMark x1="79297" y1="90625" x2="79297" y2="90625"/>
                        <a14:foregroundMark x1="66016" y1="92188" x2="66016" y2="92188"/>
                        <a14:foregroundMark x1="58203" y1="92188" x2="58203" y2="92188"/>
                        <a14:foregroundMark x1="48047" y1="92578" x2="48047" y2="92578"/>
                        <a14:foregroundMark x1="37500" y1="92188" x2="37500" y2="92188"/>
                        <a14:foregroundMark x1="26953" y1="92578" x2="26953" y2="92578"/>
                        <a14:foregroundMark x1="22656" y1="80469" x2="22656" y2="80469"/>
                        <a14:foregroundMark x1="23438" y1="68750" x2="23438" y2="68750"/>
                      </a14:backgroundRemoval>
                    </a14:imgEffect>
                  </a14:imgLayer>
                </a14:imgProps>
              </a:ext>
              <a:ext uri="{28A0092B-C50C-407E-A947-70E740481C1C}">
                <a14:useLocalDpi xmlns:a14="http://schemas.microsoft.com/office/drawing/2010/main" val="0"/>
              </a:ext>
            </a:extLst>
          </a:blip>
          <a:srcRect/>
          <a:stretch>
            <a:fillRect/>
          </a:stretch>
        </p:blipFill>
        <p:spPr bwMode="auto">
          <a:xfrm>
            <a:off x="1644247" y="2805698"/>
            <a:ext cx="525524" cy="52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9" name="Group 1028">
            <a:extLst>
              <a:ext uri="{FF2B5EF4-FFF2-40B4-BE49-F238E27FC236}">
                <a16:creationId xmlns:a16="http://schemas.microsoft.com/office/drawing/2014/main" id="{561904E0-B82E-4D14-B494-A634F116AB97}"/>
              </a:ext>
            </a:extLst>
          </p:cNvPr>
          <p:cNvGrpSpPr/>
          <p:nvPr/>
        </p:nvGrpSpPr>
        <p:grpSpPr>
          <a:xfrm>
            <a:off x="2513372" y="1231188"/>
            <a:ext cx="2215194" cy="2474456"/>
            <a:chOff x="2513372" y="1231188"/>
            <a:chExt cx="2215194" cy="2474456"/>
          </a:xfrm>
        </p:grpSpPr>
        <p:sp>
          <p:nvSpPr>
            <p:cNvPr id="53" name="Isosceles Triangle 52">
              <a:extLst>
                <a:ext uri="{FF2B5EF4-FFF2-40B4-BE49-F238E27FC236}">
                  <a16:creationId xmlns:a16="http://schemas.microsoft.com/office/drawing/2014/main" id="{B9C5E6FB-472C-4611-8F0E-BDED6CEEE961}"/>
                </a:ext>
              </a:extLst>
            </p:cNvPr>
            <p:cNvSpPr/>
            <p:nvPr/>
          </p:nvSpPr>
          <p:spPr>
            <a:xfrm rot="5400000">
              <a:off x="4124853" y="2792791"/>
              <a:ext cx="646011" cy="561415"/>
            </a:xfrm>
            <a:prstGeom prst="triangl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Oval 63">
              <a:extLst>
                <a:ext uri="{FF2B5EF4-FFF2-40B4-BE49-F238E27FC236}">
                  <a16:creationId xmlns:a16="http://schemas.microsoft.com/office/drawing/2014/main" id="{20FE3EAC-748A-430E-8C16-23A65A203606}"/>
                </a:ext>
              </a:extLst>
            </p:cNvPr>
            <p:cNvSpPr/>
            <p:nvPr/>
          </p:nvSpPr>
          <p:spPr>
            <a:xfrm>
              <a:off x="3066750" y="2446777"/>
              <a:ext cx="1258867" cy="1258867"/>
            </a:xfrm>
            <a:prstGeom prst="ellips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8900000" scaled="1"/>
              <a:tileRect/>
            </a:gradFill>
            <a:ln w="38100" cap="flat" cmpd="sng" algn="ctr">
              <a:solidFill>
                <a:sysClr val="window" lastClr="FFFFFF"/>
              </a:solid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AA9C0F9D-3388-45B2-945E-5BD2B721037C}"/>
                </a:ext>
              </a:extLst>
            </p:cNvPr>
            <p:cNvSpPr/>
            <p:nvPr/>
          </p:nvSpPr>
          <p:spPr>
            <a:xfrm>
              <a:off x="3231279" y="2611305"/>
              <a:ext cx="929810" cy="929811"/>
            </a:xfrm>
            <a:prstGeom prst="ellipse">
              <a:avLst/>
            </a:prstGeom>
            <a:solidFill>
              <a:sysClr val="window" lastClr="FFFFFF"/>
            </a:solidFill>
            <a:ln w="9525" cap="flat" cmpd="sng" algn="ctr">
              <a:no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Oval 67">
              <a:extLst>
                <a:ext uri="{FF2B5EF4-FFF2-40B4-BE49-F238E27FC236}">
                  <a16:creationId xmlns:a16="http://schemas.microsoft.com/office/drawing/2014/main" id="{4EC150AD-1382-4309-BD23-9B96994AC13B}"/>
                </a:ext>
              </a:extLst>
            </p:cNvPr>
            <p:cNvSpPr/>
            <p:nvPr/>
          </p:nvSpPr>
          <p:spPr>
            <a:xfrm>
              <a:off x="3274075" y="2657943"/>
              <a:ext cx="844215" cy="844215"/>
            </a:xfrm>
            <a:prstGeom prst="ellipse">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89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pic>
          <p:nvPicPr>
            <p:cNvPr id="69" name="Picture 6" descr="Image result for workflow icon">
              <a:extLst>
                <a:ext uri="{FF2B5EF4-FFF2-40B4-BE49-F238E27FC236}">
                  <a16:creationId xmlns:a16="http://schemas.microsoft.com/office/drawing/2014/main" id="{5279AA45-EDD9-413F-AC2F-13480D973B78}"/>
                </a:ext>
              </a:extLst>
            </p:cNvPr>
            <p:cNvPicPr>
              <a:picLocks noChangeAspect="1" noChangeArrowheads="1"/>
            </p:cNvPicPr>
            <p:nvPr/>
          </p:nvPicPr>
          <p:blipFill>
            <a:blip r:embed="rId12" cstate="print">
              <a:biLevel thresh="25000"/>
              <a:extLst>
                <a:ext uri="{28A0092B-C50C-407E-A947-70E740481C1C}">
                  <a14:useLocalDpi xmlns:a14="http://schemas.microsoft.com/office/drawing/2010/main" val="0"/>
                </a:ext>
              </a:extLst>
            </a:blip>
            <a:srcRect/>
            <a:stretch>
              <a:fillRect/>
            </a:stretch>
          </p:blipFill>
          <p:spPr bwMode="auto">
            <a:xfrm>
              <a:off x="3416969" y="2783821"/>
              <a:ext cx="578276" cy="578276"/>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59" name="Group 158">
              <a:extLst>
                <a:ext uri="{FF2B5EF4-FFF2-40B4-BE49-F238E27FC236}">
                  <a16:creationId xmlns:a16="http://schemas.microsoft.com/office/drawing/2014/main" id="{D421ED2E-F966-4C40-AB26-D78DFD332596}"/>
                </a:ext>
              </a:extLst>
            </p:cNvPr>
            <p:cNvGrpSpPr/>
            <p:nvPr/>
          </p:nvGrpSpPr>
          <p:grpSpPr>
            <a:xfrm>
              <a:off x="2513372" y="1231188"/>
              <a:ext cx="2153288" cy="267577"/>
              <a:chOff x="3705286" y="2163097"/>
              <a:chExt cx="1892056" cy="267577"/>
            </a:xfrm>
            <a:solidFill>
              <a:srgbClr val="C00000"/>
            </a:solidFill>
          </p:grpSpPr>
          <p:sp>
            <p:nvSpPr>
              <p:cNvPr id="160" name="Rounded Rectangle 121">
                <a:extLst>
                  <a:ext uri="{FF2B5EF4-FFF2-40B4-BE49-F238E27FC236}">
                    <a16:creationId xmlns:a16="http://schemas.microsoft.com/office/drawing/2014/main" id="{24F67BEA-94E2-4D6F-AE26-F6CA674E7B74}"/>
                  </a:ext>
                </a:extLst>
              </p:cNvPr>
              <p:cNvSpPr/>
              <p:nvPr/>
            </p:nvSpPr>
            <p:spPr>
              <a:xfrm>
                <a:off x="3762874" y="2163097"/>
                <a:ext cx="1819980" cy="267577"/>
              </a:xfrm>
              <a:prstGeom prst="roundRect">
                <a:avLst>
                  <a:gd name="adj" fmla="val 9062"/>
                </a:avLst>
              </a:prstGeom>
              <a:grpFill/>
              <a:ln w="12700" cap="flat" cmpd="sng" algn="ctr">
                <a:solidFill>
                  <a:sysClr val="window" lastClr="FFFFFF">
                    <a:lumMod val="65000"/>
                  </a:sysClr>
                </a:solid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161" name="TextBox 160">
                <a:extLst>
                  <a:ext uri="{FF2B5EF4-FFF2-40B4-BE49-F238E27FC236}">
                    <a16:creationId xmlns:a16="http://schemas.microsoft.com/office/drawing/2014/main" id="{0B1F7B8A-7F84-4980-A204-92D7317BE512}"/>
                  </a:ext>
                </a:extLst>
              </p:cNvPr>
              <p:cNvSpPr txBox="1"/>
              <p:nvPr/>
            </p:nvSpPr>
            <p:spPr>
              <a:xfrm>
                <a:off x="3705286" y="2197295"/>
                <a:ext cx="1892056" cy="207747"/>
              </a:xfrm>
              <a:prstGeom prst="rect">
                <a:avLst/>
              </a:prstGeom>
              <a:no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 ESTRUCTURACIÓN Y MANEJO DE LA DATA</a:t>
                </a:r>
              </a:p>
            </p:txBody>
          </p:sp>
        </p:grpSp>
        <p:pic>
          <p:nvPicPr>
            <p:cNvPr id="174" name="Picture 173" descr="database-icon.png">
              <a:extLst>
                <a:ext uri="{FF2B5EF4-FFF2-40B4-BE49-F238E27FC236}">
                  <a16:creationId xmlns:a16="http://schemas.microsoft.com/office/drawing/2014/main" id="{443E524A-3F6F-47A6-8215-8EF4FD355361}"/>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501492" y="1808910"/>
              <a:ext cx="317334" cy="374558"/>
            </a:xfrm>
            <a:prstGeom prst="rect">
              <a:avLst/>
            </a:prstGeom>
          </p:spPr>
        </p:pic>
      </p:grpSp>
      <p:grpSp>
        <p:nvGrpSpPr>
          <p:cNvPr id="1035" name="Group 1034">
            <a:extLst>
              <a:ext uri="{FF2B5EF4-FFF2-40B4-BE49-F238E27FC236}">
                <a16:creationId xmlns:a16="http://schemas.microsoft.com/office/drawing/2014/main" id="{D06CD359-D6FE-478B-BA75-0DFE6A69F0D8}"/>
              </a:ext>
            </a:extLst>
          </p:cNvPr>
          <p:cNvGrpSpPr/>
          <p:nvPr/>
        </p:nvGrpSpPr>
        <p:grpSpPr>
          <a:xfrm>
            <a:off x="6775614" y="1231188"/>
            <a:ext cx="2153288" cy="2437388"/>
            <a:chOff x="6775614" y="1231188"/>
            <a:chExt cx="2153288" cy="2437388"/>
          </a:xfrm>
        </p:grpSpPr>
        <p:sp>
          <p:nvSpPr>
            <p:cNvPr id="80" name="Oval 79">
              <a:extLst>
                <a:ext uri="{FF2B5EF4-FFF2-40B4-BE49-F238E27FC236}">
                  <a16:creationId xmlns:a16="http://schemas.microsoft.com/office/drawing/2014/main" id="{52C4369D-B5A3-448E-85A6-046564A52D7F}"/>
                </a:ext>
              </a:extLst>
            </p:cNvPr>
            <p:cNvSpPr/>
            <p:nvPr/>
          </p:nvSpPr>
          <p:spPr>
            <a:xfrm>
              <a:off x="7168587" y="2409709"/>
              <a:ext cx="1258868" cy="1258867"/>
            </a:xfrm>
            <a:prstGeom prst="ellips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8900000" scaled="1"/>
              <a:tileRect/>
            </a:gradFill>
            <a:ln w="38100" cap="flat" cmpd="sng" algn="ctr">
              <a:solidFill>
                <a:sysClr val="window" lastClr="FFFFFF"/>
              </a:solid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C4272BFD-442D-4209-A01D-6B828476DBE3}"/>
                </a:ext>
              </a:extLst>
            </p:cNvPr>
            <p:cNvSpPr/>
            <p:nvPr/>
          </p:nvSpPr>
          <p:spPr>
            <a:xfrm>
              <a:off x="7333115" y="2574238"/>
              <a:ext cx="929810" cy="929811"/>
            </a:xfrm>
            <a:prstGeom prst="ellipse">
              <a:avLst/>
            </a:prstGeom>
            <a:solidFill>
              <a:sysClr val="window" lastClr="FFFFFF"/>
            </a:solidFill>
            <a:ln w="9525" cap="flat" cmpd="sng" algn="ctr">
              <a:no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F381C336-4D32-47C3-B33A-6FD35482098C}"/>
                </a:ext>
              </a:extLst>
            </p:cNvPr>
            <p:cNvSpPr/>
            <p:nvPr/>
          </p:nvSpPr>
          <p:spPr>
            <a:xfrm>
              <a:off x="7375912" y="2617035"/>
              <a:ext cx="844215" cy="844215"/>
            </a:xfrm>
            <a:prstGeom prst="ellipse">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89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94">
              <a:extLst>
                <a:ext uri="{FF2B5EF4-FFF2-40B4-BE49-F238E27FC236}">
                  <a16:creationId xmlns:a16="http://schemas.microsoft.com/office/drawing/2014/main" id="{6661E646-5F2D-4D29-AC7A-01256815E2C3}"/>
                </a:ext>
              </a:extLst>
            </p:cNvPr>
            <p:cNvSpPr txBox="1"/>
            <p:nvPr/>
          </p:nvSpPr>
          <p:spPr>
            <a:xfrm>
              <a:off x="7285472" y="2846203"/>
              <a:ext cx="1016951" cy="415498"/>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effectLst/>
                  <a:uLnTx/>
                  <a:uFillTx/>
                </a:rPr>
                <a:t>KNOWLEDGE</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effectLst/>
                  <a:uLnTx/>
                  <a:uFillTx/>
                </a:rPr>
                <a:t>CREATION</a:t>
              </a:r>
              <a:endParaRPr kumimoji="0" lang="en-US" sz="1050" b="1" i="0" u="none" strike="noStrike" kern="0" cap="none" spc="0" normalizeH="0" baseline="0" noProof="0" dirty="0">
                <a:ln>
                  <a:noFill/>
                </a:ln>
                <a:effectLst/>
                <a:uLnTx/>
                <a:uFillTx/>
              </a:endParaRPr>
            </a:p>
          </p:txBody>
        </p:sp>
        <p:sp>
          <p:nvSpPr>
            <p:cNvPr id="196" name="Rounded Rectangle 121">
              <a:extLst>
                <a:ext uri="{FF2B5EF4-FFF2-40B4-BE49-F238E27FC236}">
                  <a16:creationId xmlns:a16="http://schemas.microsoft.com/office/drawing/2014/main" id="{FF5493B7-6E8C-43C9-9DD5-897679FFC7F3}"/>
                </a:ext>
              </a:extLst>
            </p:cNvPr>
            <p:cNvSpPr/>
            <p:nvPr/>
          </p:nvSpPr>
          <p:spPr>
            <a:xfrm>
              <a:off x="6841153" y="1231188"/>
              <a:ext cx="2071261" cy="267577"/>
            </a:xfrm>
            <a:prstGeom prst="roundRect">
              <a:avLst>
                <a:gd name="adj" fmla="val 9062"/>
              </a:avLst>
            </a:prstGeom>
            <a:solidFill>
              <a:srgbClr val="C00000"/>
            </a:solidFill>
            <a:ln w="12700" cap="flat" cmpd="sng" algn="ctr">
              <a:solidFill>
                <a:sysClr val="window" lastClr="FFFFFF">
                  <a:lumMod val="65000"/>
                </a:sysClr>
              </a:solid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197" name="TextBox 196">
              <a:extLst>
                <a:ext uri="{FF2B5EF4-FFF2-40B4-BE49-F238E27FC236}">
                  <a16:creationId xmlns:a16="http://schemas.microsoft.com/office/drawing/2014/main" id="{14A7F555-8A18-4B7A-820D-80EB7DA44F9C}"/>
                </a:ext>
              </a:extLst>
            </p:cNvPr>
            <p:cNvSpPr txBox="1"/>
            <p:nvPr/>
          </p:nvSpPr>
          <p:spPr>
            <a:xfrm>
              <a:off x="6775614" y="1261103"/>
              <a:ext cx="2153288" cy="207747"/>
            </a:xfrm>
            <a:prstGeom prst="rect">
              <a:avLst/>
            </a:prstGeom>
            <a:no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 SALIDA (OUTPUT)</a:t>
              </a:r>
            </a:p>
          </p:txBody>
        </p:sp>
      </p:grpSp>
      <p:grpSp>
        <p:nvGrpSpPr>
          <p:cNvPr id="74" name="Group 73">
            <a:extLst>
              <a:ext uri="{FF2B5EF4-FFF2-40B4-BE49-F238E27FC236}">
                <a16:creationId xmlns:a16="http://schemas.microsoft.com/office/drawing/2014/main" id="{407AA12E-3791-4BD7-9A31-8762AD88EFCE}"/>
              </a:ext>
            </a:extLst>
          </p:cNvPr>
          <p:cNvGrpSpPr/>
          <p:nvPr/>
        </p:nvGrpSpPr>
        <p:grpSpPr>
          <a:xfrm>
            <a:off x="4010103" y="1231188"/>
            <a:ext cx="3436855" cy="4048406"/>
            <a:chOff x="4010103" y="1231188"/>
            <a:chExt cx="3436855" cy="4048406"/>
          </a:xfrm>
        </p:grpSpPr>
        <p:sp>
          <p:nvSpPr>
            <p:cNvPr id="75" name="Oval 74">
              <a:extLst>
                <a:ext uri="{FF2B5EF4-FFF2-40B4-BE49-F238E27FC236}">
                  <a16:creationId xmlns:a16="http://schemas.microsoft.com/office/drawing/2014/main" id="{A8AB82E8-615D-42B0-8372-99EDA9A93EA2}"/>
                </a:ext>
              </a:extLst>
            </p:cNvPr>
            <p:cNvSpPr/>
            <p:nvPr/>
          </p:nvSpPr>
          <p:spPr>
            <a:xfrm>
              <a:off x="5264300" y="2600643"/>
              <a:ext cx="929810" cy="929810"/>
            </a:xfrm>
            <a:prstGeom prst="ellipse">
              <a:avLst/>
            </a:prstGeom>
            <a:solidFill>
              <a:sysClr val="window" lastClr="FFFFFF"/>
            </a:solidFill>
            <a:ln w="9525" cap="flat" cmpd="sng" algn="ctr">
              <a:no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79" name="Group 78">
              <a:extLst>
                <a:ext uri="{FF2B5EF4-FFF2-40B4-BE49-F238E27FC236}">
                  <a16:creationId xmlns:a16="http://schemas.microsoft.com/office/drawing/2014/main" id="{582DA397-DC4A-4417-A4E8-1257251021C8}"/>
                </a:ext>
              </a:extLst>
            </p:cNvPr>
            <p:cNvGrpSpPr/>
            <p:nvPr/>
          </p:nvGrpSpPr>
          <p:grpSpPr>
            <a:xfrm>
              <a:off x="5031557" y="2183468"/>
              <a:ext cx="1413766" cy="1590229"/>
              <a:chOff x="5031557" y="2183468"/>
              <a:chExt cx="1413766" cy="1590229"/>
            </a:xfrm>
          </p:grpSpPr>
          <p:sp>
            <p:nvSpPr>
              <p:cNvPr id="97" name="TextBox 96">
                <a:extLst>
                  <a:ext uri="{FF2B5EF4-FFF2-40B4-BE49-F238E27FC236}">
                    <a16:creationId xmlns:a16="http://schemas.microsoft.com/office/drawing/2014/main" id="{BEF2573B-B679-4396-B91D-607EE00143FD}"/>
                  </a:ext>
                </a:extLst>
              </p:cNvPr>
              <p:cNvSpPr txBox="1"/>
              <p:nvPr/>
            </p:nvSpPr>
            <p:spPr>
              <a:xfrm>
                <a:off x="5327462" y="2183468"/>
                <a:ext cx="823850" cy="200053"/>
              </a:xfrm>
              <a:prstGeom prst="rect">
                <a:avLst/>
              </a:prstGeom>
              <a:noFill/>
            </p:spPr>
            <p:txBody>
              <a:bodyPr wrap="square" lIns="91438" tIns="45719" rIns="91438" bIns="45719"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pt-BR" sz="700" b="1" kern="0" dirty="0"/>
                  <a:t>DIAGNÓSTICA</a:t>
                </a:r>
                <a:endParaRPr kumimoji="0" lang="pt-BR" sz="700" b="1" i="0" u="none" strike="noStrike" kern="0" cap="none" spc="0" normalizeH="0" baseline="0" noProof="0" dirty="0">
                  <a:ln>
                    <a:noFill/>
                  </a:ln>
                  <a:effectLst/>
                  <a:uLnTx/>
                  <a:uFillTx/>
                </a:endParaRPr>
              </a:p>
            </p:txBody>
          </p:sp>
          <p:sp>
            <p:nvSpPr>
              <p:cNvPr id="99" name="Arc 98">
                <a:extLst>
                  <a:ext uri="{FF2B5EF4-FFF2-40B4-BE49-F238E27FC236}">
                    <a16:creationId xmlns:a16="http://schemas.microsoft.com/office/drawing/2014/main" id="{A04A7E4F-CD79-431D-96AB-9DE8216A77FE}"/>
                  </a:ext>
                </a:extLst>
              </p:cNvPr>
              <p:cNvSpPr/>
              <p:nvPr/>
            </p:nvSpPr>
            <p:spPr>
              <a:xfrm rot="18922235">
                <a:off x="5031557" y="2359931"/>
                <a:ext cx="1413766" cy="1413766"/>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82" name="Group 81">
              <a:extLst>
                <a:ext uri="{FF2B5EF4-FFF2-40B4-BE49-F238E27FC236}">
                  <a16:creationId xmlns:a16="http://schemas.microsoft.com/office/drawing/2014/main" id="{6CFA96A9-A149-46E7-84EF-90876ED6783B}"/>
                </a:ext>
              </a:extLst>
            </p:cNvPr>
            <p:cNvGrpSpPr/>
            <p:nvPr/>
          </p:nvGrpSpPr>
          <p:grpSpPr>
            <a:xfrm>
              <a:off x="4570799" y="1881173"/>
              <a:ext cx="2333367" cy="2532237"/>
              <a:chOff x="4570799" y="1881173"/>
              <a:chExt cx="2333367" cy="2532237"/>
            </a:xfrm>
          </p:grpSpPr>
          <p:sp>
            <p:nvSpPr>
              <p:cNvPr id="94" name="TextBox 93">
                <a:extLst>
                  <a:ext uri="{FF2B5EF4-FFF2-40B4-BE49-F238E27FC236}">
                    <a16:creationId xmlns:a16="http://schemas.microsoft.com/office/drawing/2014/main" id="{BB53F4D8-D479-4EA6-84E6-F293489269C9}"/>
                  </a:ext>
                </a:extLst>
              </p:cNvPr>
              <p:cNvSpPr txBox="1"/>
              <p:nvPr/>
            </p:nvSpPr>
            <p:spPr>
              <a:xfrm>
                <a:off x="5307097" y="1881173"/>
                <a:ext cx="823850" cy="200053"/>
              </a:xfrm>
              <a:prstGeom prst="rect">
                <a:avLst/>
              </a:prstGeom>
              <a:noFill/>
            </p:spPr>
            <p:txBody>
              <a:bodyPr wrap="square" lIns="91438" tIns="45719" rIns="91438" bIns="45719"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700" b="1" kern="0" dirty="0"/>
                  <a:t>DESCRITIVA</a:t>
                </a:r>
                <a:endParaRPr kumimoji="0" lang="pt-BR" sz="700" b="1" i="0" u="none" strike="noStrike" kern="0" cap="none" spc="0" normalizeH="0" baseline="0" noProof="0" dirty="0">
                  <a:ln>
                    <a:noFill/>
                  </a:ln>
                  <a:effectLst/>
                  <a:uLnTx/>
                  <a:uFillTx/>
                </a:endParaRPr>
              </a:p>
            </p:txBody>
          </p:sp>
          <p:sp>
            <p:nvSpPr>
              <p:cNvPr id="96" name="Arc 95">
                <a:extLst>
                  <a:ext uri="{FF2B5EF4-FFF2-40B4-BE49-F238E27FC236}">
                    <a16:creationId xmlns:a16="http://schemas.microsoft.com/office/drawing/2014/main" id="{7DC35DC5-26FC-476F-A1E0-2D25BA32B0C6}"/>
                  </a:ext>
                </a:extLst>
              </p:cNvPr>
              <p:cNvSpPr/>
              <p:nvPr/>
            </p:nvSpPr>
            <p:spPr>
              <a:xfrm rot="18922235">
                <a:off x="4570799" y="2080043"/>
                <a:ext cx="2333367" cy="2333367"/>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grpSp>
          <p:nvGrpSpPr>
            <p:cNvPr id="83" name="Group 82">
              <a:extLst>
                <a:ext uri="{FF2B5EF4-FFF2-40B4-BE49-F238E27FC236}">
                  <a16:creationId xmlns:a16="http://schemas.microsoft.com/office/drawing/2014/main" id="{3FB3BA22-DADD-4970-AEC8-7B0C774CD396}"/>
                </a:ext>
              </a:extLst>
            </p:cNvPr>
            <p:cNvGrpSpPr/>
            <p:nvPr/>
          </p:nvGrpSpPr>
          <p:grpSpPr>
            <a:xfrm>
              <a:off x="4010103" y="1632816"/>
              <a:ext cx="3436855" cy="3646778"/>
              <a:chOff x="4010103" y="1632816"/>
              <a:chExt cx="3436855" cy="3646778"/>
            </a:xfrm>
          </p:grpSpPr>
          <p:sp>
            <p:nvSpPr>
              <p:cNvPr id="92" name="Arc 91">
                <a:extLst>
                  <a:ext uri="{FF2B5EF4-FFF2-40B4-BE49-F238E27FC236}">
                    <a16:creationId xmlns:a16="http://schemas.microsoft.com/office/drawing/2014/main" id="{3D60B9B8-90D5-488F-94D6-4C90018CEC57}"/>
                  </a:ext>
                </a:extLst>
              </p:cNvPr>
              <p:cNvSpPr/>
              <p:nvPr/>
            </p:nvSpPr>
            <p:spPr>
              <a:xfrm rot="18922235">
                <a:off x="4010103" y="1842739"/>
                <a:ext cx="3436855" cy="3436855"/>
              </a:xfrm>
              <a:prstGeom prst="arc">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93" name="TextBox 92">
                <a:extLst>
                  <a:ext uri="{FF2B5EF4-FFF2-40B4-BE49-F238E27FC236}">
                    <a16:creationId xmlns:a16="http://schemas.microsoft.com/office/drawing/2014/main" id="{875703E5-B8DE-4C64-B0A2-14A871010D94}"/>
                  </a:ext>
                </a:extLst>
              </p:cNvPr>
              <p:cNvSpPr txBox="1"/>
              <p:nvPr/>
            </p:nvSpPr>
            <p:spPr>
              <a:xfrm>
                <a:off x="5297310" y="1632816"/>
                <a:ext cx="823850" cy="200053"/>
              </a:xfrm>
              <a:prstGeom prst="rect">
                <a:avLst/>
              </a:prstGeom>
              <a:noFill/>
            </p:spPr>
            <p:txBody>
              <a:bodyPr wrap="square" lIns="91438" tIns="45719" rIns="91438" bIns="45719"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pt-BR" sz="700" b="1" i="0" u="none" strike="noStrike" kern="0" cap="none" spc="0" normalizeH="0" baseline="0" noProof="0" dirty="0">
                    <a:ln>
                      <a:noFill/>
                    </a:ln>
                    <a:effectLst/>
                    <a:uLnTx/>
                    <a:uFillTx/>
                  </a:rPr>
                  <a:t>P</a:t>
                </a:r>
                <a:r>
                  <a:rPr kumimoji="0" lang="en-US" sz="700" b="1" i="0" u="none" strike="noStrike" kern="0" cap="none" spc="0" normalizeH="0" baseline="0" noProof="0" dirty="0">
                    <a:ln>
                      <a:noFill/>
                    </a:ln>
                    <a:effectLst/>
                    <a:uLnTx/>
                    <a:uFillTx/>
                  </a:rPr>
                  <a:t>REDICTIVA</a:t>
                </a:r>
                <a:endParaRPr kumimoji="0" lang="pt-BR" sz="700" b="1" i="0" u="none" strike="noStrike" kern="0" cap="none" spc="0" normalizeH="0" baseline="0" noProof="0" dirty="0">
                  <a:ln>
                    <a:noFill/>
                  </a:ln>
                  <a:effectLst/>
                  <a:uLnTx/>
                  <a:uFillTx/>
                </a:endParaRPr>
              </a:p>
            </p:txBody>
          </p:sp>
        </p:grpSp>
        <p:grpSp>
          <p:nvGrpSpPr>
            <p:cNvPr id="85" name="Group 84">
              <a:extLst>
                <a:ext uri="{FF2B5EF4-FFF2-40B4-BE49-F238E27FC236}">
                  <a16:creationId xmlns:a16="http://schemas.microsoft.com/office/drawing/2014/main" id="{89D32049-073A-4B04-A577-2DECE307EE4A}"/>
                </a:ext>
              </a:extLst>
            </p:cNvPr>
            <p:cNvGrpSpPr/>
            <p:nvPr/>
          </p:nvGrpSpPr>
          <p:grpSpPr>
            <a:xfrm>
              <a:off x="4644493" y="1231188"/>
              <a:ext cx="2153288" cy="2463793"/>
              <a:chOff x="4644493" y="1231188"/>
              <a:chExt cx="2153288" cy="2463793"/>
            </a:xfrm>
          </p:grpSpPr>
          <p:sp>
            <p:nvSpPr>
              <p:cNvPr id="86" name="Isosceles Triangle 85">
                <a:extLst>
                  <a:ext uri="{FF2B5EF4-FFF2-40B4-BE49-F238E27FC236}">
                    <a16:creationId xmlns:a16="http://schemas.microsoft.com/office/drawing/2014/main" id="{5F8DFAB6-9FD9-4DD8-A4A7-2C5B271B62BC}"/>
                  </a:ext>
                </a:extLst>
              </p:cNvPr>
              <p:cNvSpPr/>
              <p:nvPr/>
            </p:nvSpPr>
            <p:spPr>
              <a:xfrm rot="5400000">
                <a:off x="6157875" y="2782128"/>
                <a:ext cx="646011" cy="561415"/>
              </a:xfrm>
              <a:prstGeom prst="triangl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42B8F326-D955-4A69-B550-9CB5C6F02866}"/>
                  </a:ext>
                </a:extLst>
              </p:cNvPr>
              <p:cNvSpPr/>
              <p:nvPr/>
            </p:nvSpPr>
            <p:spPr>
              <a:xfrm>
                <a:off x="5099771" y="2436114"/>
                <a:ext cx="1258867" cy="1258867"/>
              </a:xfrm>
              <a:prstGeom prst="ellips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8900000" scaled="1"/>
                <a:tileRect/>
              </a:gradFill>
              <a:ln w="38100" cap="flat" cmpd="sng" algn="ctr">
                <a:solidFill>
                  <a:sysClr val="window" lastClr="FFFFFF"/>
                </a:solidFill>
                <a:prstDash val="solid"/>
              </a:ln>
              <a:effectLst/>
            </p:spPr>
            <p:txBody>
              <a:bodyPr lIns="91438" tIns="45719" rIns="91438" bIns="45719"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84DE5AB3-DF77-4C4B-A703-AC15FE73CE4A}"/>
                  </a:ext>
                </a:extLst>
              </p:cNvPr>
              <p:cNvSpPr/>
              <p:nvPr/>
            </p:nvSpPr>
            <p:spPr>
              <a:xfrm>
                <a:off x="5307097" y="2643439"/>
                <a:ext cx="844215" cy="844215"/>
              </a:xfrm>
              <a:prstGeom prst="ellipse">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lin ang="1890000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9" name="Rounded Rectangle 121">
                <a:extLst>
                  <a:ext uri="{FF2B5EF4-FFF2-40B4-BE49-F238E27FC236}">
                    <a16:creationId xmlns:a16="http://schemas.microsoft.com/office/drawing/2014/main" id="{6F0FB886-7B86-4E98-ABFB-757251261AD3}"/>
                  </a:ext>
                </a:extLst>
              </p:cNvPr>
              <p:cNvSpPr/>
              <p:nvPr/>
            </p:nvSpPr>
            <p:spPr>
              <a:xfrm>
                <a:off x="4710032" y="1231188"/>
                <a:ext cx="2071261" cy="267577"/>
              </a:xfrm>
              <a:prstGeom prst="roundRect">
                <a:avLst>
                  <a:gd name="adj" fmla="val 9062"/>
                </a:avLst>
              </a:prstGeom>
              <a:solidFill>
                <a:srgbClr val="C00000"/>
              </a:solidFill>
              <a:ln w="12700" cap="flat" cmpd="sng" algn="ctr">
                <a:solidFill>
                  <a:sysClr val="window" lastClr="FFFFFF">
                    <a:lumMod val="65000"/>
                  </a:sysClr>
                </a:solidFill>
                <a:prstDash val="solid"/>
                <a:miter lim="800000"/>
              </a:ln>
              <a:effectLst/>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endParaRPr>
              </a:p>
            </p:txBody>
          </p:sp>
          <p:sp>
            <p:nvSpPr>
              <p:cNvPr id="90" name="TextBox 89">
                <a:extLst>
                  <a:ext uri="{FF2B5EF4-FFF2-40B4-BE49-F238E27FC236}">
                    <a16:creationId xmlns:a16="http://schemas.microsoft.com/office/drawing/2014/main" id="{6B19113D-2330-41A8-A8DF-23362F6C5E92}"/>
                  </a:ext>
                </a:extLst>
              </p:cNvPr>
              <p:cNvSpPr txBox="1"/>
              <p:nvPr/>
            </p:nvSpPr>
            <p:spPr>
              <a:xfrm>
                <a:off x="4644493" y="1261103"/>
                <a:ext cx="2153288" cy="207747"/>
              </a:xfrm>
              <a:prstGeom prst="rect">
                <a:avLst/>
              </a:prstGeom>
              <a:noFill/>
            </p:spPr>
            <p:txBody>
              <a:bodyPr wrap="square" lIns="68579" tIns="34289" rIns="68579" bIns="34289" rtlCol="0">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 OPTIMIZACIÓN</a:t>
                </a:r>
              </a:p>
            </p:txBody>
          </p:sp>
          <p:pic>
            <p:nvPicPr>
              <p:cNvPr id="91" name="Picture 12" descr="Image result for speedometer icon">
                <a:extLst>
                  <a:ext uri="{FF2B5EF4-FFF2-40B4-BE49-F238E27FC236}">
                    <a16:creationId xmlns:a16="http://schemas.microsoft.com/office/drawing/2014/main" id="{69C82757-3BDB-405E-A55D-3CB3D0DC321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46538" y="2757285"/>
                <a:ext cx="577620" cy="57762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Plaque 10">
            <a:extLst>
              <a:ext uri="{FF2B5EF4-FFF2-40B4-BE49-F238E27FC236}">
                <a16:creationId xmlns:a16="http://schemas.microsoft.com/office/drawing/2014/main" id="{7BDAB3CB-1E4A-4201-B06D-B3FD219BDE8A}"/>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104" name="Picture 9" descr="ricoh_lock_up_rgb_positive-0315">
            <a:extLst>
              <a:ext uri="{FF2B5EF4-FFF2-40B4-BE49-F238E27FC236}">
                <a16:creationId xmlns:a16="http://schemas.microsoft.com/office/drawing/2014/main" id="{777DB613-13FE-4238-9D27-733E11DC3406}"/>
              </a:ext>
            </a:extLst>
          </p:cNvPr>
          <p:cNvPicPr>
            <a:picLocks noChangeAspect="1" noChangeArrowheads="1"/>
          </p:cNvPicPr>
          <p:nvPr/>
        </p:nvPicPr>
        <p:blipFill>
          <a:blip r:embed="rId16" cstate="screen">
            <a:biLevel thresh="25000"/>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20269490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p:cTn id="7" dur="500" fill="hold"/>
                                        <p:tgtEl>
                                          <p:spTgt spid="168"/>
                                        </p:tgtEl>
                                        <p:attrNameLst>
                                          <p:attrName>ppt_w</p:attrName>
                                        </p:attrNameLst>
                                      </p:cBhvr>
                                      <p:tavLst>
                                        <p:tav tm="0">
                                          <p:val>
                                            <p:fltVal val="0"/>
                                          </p:val>
                                        </p:tav>
                                        <p:tav tm="100000">
                                          <p:val>
                                            <p:strVal val="#ppt_w"/>
                                          </p:val>
                                        </p:tav>
                                      </p:tavLst>
                                    </p:anim>
                                    <p:anim calcmode="lin" valueType="num">
                                      <p:cBhvr>
                                        <p:cTn id="8" dur="500" fill="hold"/>
                                        <p:tgtEl>
                                          <p:spTgt spid="168"/>
                                        </p:tgtEl>
                                        <p:attrNameLst>
                                          <p:attrName>ppt_h</p:attrName>
                                        </p:attrNameLst>
                                      </p:cBhvr>
                                      <p:tavLst>
                                        <p:tav tm="0">
                                          <p:val>
                                            <p:fltVal val="0"/>
                                          </p:val>
                                        </p:tav>
                                        <p:tav tm="100000">
                                          <p:val>
                                            <p:strVal val="#ppt_h"/>
                                          </p:val>
                                        </p:tav>
                                      </p:tavLst>
                                    </p:anim>
                                    <p:animEffect transition="in" filter="fade">
                                      <p:cBhvr>
                                        <p:cTn id="9" dur="500"/>
                                        <p:tgtEl>
                                          <p:spTgt spid="16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5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5"/>
                                        </p:tgtEl>
                                        <p:attrNameLst>
                                          <p:attrName>style.visibility</p:attrName>
                                        </p:attrNameLst>
                                      </p:cBhvr>
                                      <p:to>
                                        <p:strVal val="visible"/>
                                      </p:to>
                                    </p:set>
                                    <p:animEffect transition="in" filter="fade">
                                      <p:cBhvr>
                                        <p:cTn id="29"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air in a room&#10;&#10;Description automatically generated">
            <a:extLst>
              <a:ext uri="{FF2B5EF4-FFF2-40B4-BE49-F238E27FC236}">
                <a16:creationId xmlns:a16="http://schemas.microsoft.com/office/drawing/2014/main" id="{10E7CC30-C1F2-471D-B623-A2CE0037BA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3" t="26859" r="-1413" b="9757"/>
          <a:stretch/>
        </p:blipFill>
        <p:spPr>
          <a:xfrm>
            <a:off x="5344728" y="754771"/>
            <a:ext cx="3804556" cy="3617204"/>
          </a:xfrm>
          <a:prstGeom prst="rect">
            <a:avLst/>
          </a:prstGeom>
        </p:spPr>
      </p:pic>
      <p:pic>
        <p:nvPicPr>
          <p:cNvPr id="86" name="Picture 85" descr="A tall building&#10;&#10;Description automatically generated">
            <a:extLst>
              <a:ext uri="{FF2B5EF4-FFF2-40B4-BE49-F238E27FC236}">
                <a16:creationId xmlns:a16="http://schemas.microsoft.com/office/drawing/2014/main" id="{516D5EDF-68C7-41D9-BE3E-ED21CDD926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09" r="1183"/>
          <a:stretch/>
        </p:blipFill>
        <p:spPr>
          <a:xfrm>
            <a:off x="1" y="754771"/>
            <a:ext cx="3804556" cy="3617204"/>
          </a:xfrm>
          <a:prstGeom prst="rect">
            <a:avLst/>
          </a:prstGeom>
        </p:spPr>
      </p:pic>
      <p:pic>
        <p:nvPicPr>
          <p:cNvPr id="99" name="Picture 98" descr="A picture containing person, baseball, holding, player&#10;&#10;Description automatically generated">
            <a:extLst>
              <a:ext uri="{FF2B5EF4-FFF2-40B4-BE49-F238E27FC236}">
                <a16:creationId xmlns:a16="http://schemas.microsoft.com/office/drawing/2014/main" id="{80CAC69F-B975-446A-A66D-3BD4E38D0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381" y="1023546"/>
            <a:ext cx="1257300" cy="3143250"/>
          </a:xfrm>
          <a:prstGeom prst="rect">
            <a:avLst/>
          </a:prstGeom>
        </p:spPr>
      </p:pic>
      <p:sp>
        <p:nvSpPr>
          <p:cNvPr id="12" name="TextBox 11">
            <a:extLst>
              <a:ext uri="{FF2B5EF4-FFF2-40B4-BE49-F238E27FC236}">
                <a16:creationId xmlns:a16="http://schemas.microsoft.com/office/drawing/2014/main" id="{35C16553-5004-4894-90D5-3FBD7690CA57}"/>
              </a:ext>
            </a:extLst>
          </p:cNvPr>
          <p:cNvSpPr txBox="1"/>
          <p:nvPr/>
        </p:nvSpPr>
        <p:spPr>
          <a:xfrm>
            <a:off x="5589150" y="3932556"/>
            <a:ext cx="1813317" cy="507831"/>
          </a:xfrm>
          <a:prstGeom prst="rect">
            <a:avLst/>
          </a:prstGeom>
          <a:noFill/>
        </p:spPr>
        <p:txBody>
          <a:bodyPr wrap="none" rtlCol="0">
            <a:spAutoFit/>
          </a:bodyPr>
          <a:lstStyle/>
          <a:p>
            <a:r>
              <a:rPr lang="en-US" sz="2700" b="1" dirty="0">
                <a:solidFill>
                  <a:schemeClr val="bg1"/>
                </a:solidFill>
              </a:rPr>
              <a:t>C L I E N T E</a:t>
            </a:r>
          </a:p>
        </p:txBody>
      </p:sp>
      <p:sp>
        <p:nvSpPr>
          <p:cNvPr id="17" name="TextBox 16">
            <a:extLst>
              <a:ext uri="{FF2B5EF4-FFF2-40B4-BE49-F238E27FC236}">
                <a16:creationId xmlns:a16="http://schemas.microsoft.com/office/drawing/2014/main" id="{1215703F-63B0-4A25-8DC3-E68C91FFE93E}"/>
              </a:ext>
            </a:extLst>
          </p:cNvPr>
          <p:cNvSpPr txBox="1"/>
          <p:nvPr/>
        </p:nvSpPr>
        <p:spPr>
          <a:xfrm>
            <a:off x="1751210" y="3932556"/>
            <a:ext cx="2048959" cy="507831"/>
          </a:xfrm>
          <a:prstGeom prst="rect">
            <a:avLst/>
          </a:prstGeom>
          <a:noFill/>
        </p:spPr>
        <p:txBody>
          <a:bodyPr wrap="none" rtlCol="0">
            <a:spAutoFit/>
          </a:bodyPr>
          <a:lstStyle/>
          <a:p>
            <a:r>
              <a:rPr lang="en-US" sz="2700" b="1" dirty="0">
                <a:solidFill>
                  <a:schemeClr val="bg1"/>
                </a:solidFill>
              </a:rPr>
              <a:t>E M P R E S A</a:t>
            </a:r>
          </a:p>
        </p:txBody>
      </p:sp>
      <p:sp>
        <p:nvSpPr>
          <p:cNvPr id="9" name="TextBox 8">
            <a:extLst>
              <a:ext uri="{FF2B5EF4-FFF2-40B4-BE49-F238E27FC236}">
                <a16:creationId xmlns:a16="http://schemas.microsoft.com/office/drawing/2014/main" id="{FB6B534E-8E9E-4C04-BBCB-BC0DAACF8B27}"/>
              </a:ext>
            </a:extLst>
          </p:cNvPr>
          <p:cNvSpPr txBox="1"/>
          <p:nvPr/>
        </p:nvSpPr>
        <p:spPr>
          <a:xfrm>
            <a:off x="2727293" y="129450"/>
            <a:ext cx="3605474" cy="323165"/>
          </a:xfrm>
          <a:prstGeom prst="rect">
            <a:avLst/>
          </a:prstGeom>
          <a:noFill/>
        </p:spPr>
        <p:txBody>
          <a:bodyPr wrap="none" rtlCol="0">
            <a:spAutoFit/>
          </a:bodyPr>
          <a:lstStyle/>
          <a:p>
            <a:r>
              <a:rPr lang="en-US" sz="1500" b="1" dirty="0"/>
              <a:t>R I C O H   </a:t>
            </a:r>
            <a:r>
              <a:rPr lang="en-US" sz="1500" dirty="0"/>
              <a:t>P R O C E S </a:t>
            </a:r>
            <a:r>
              <a:rPr lang="en-US" sz="1500" dirty="0" err="1"/>
              <a:t>S</a:t>
            </a:r>
            <a:r>
              <a:rPr lang="en-US" sz="1500" dirty="0"/>
              <a:t>   A U T O M A T I O N</a:t>
            </a:r>
          </a:p>
        </p:txBody>
      </p:sp>
      <p:pic>
        <p:nvPicPr>
          <p:cNvPr id="96" name="Picture 95" descr="A person wearing a costume&#10;&#10;Description automatically generated">
            <a:extLst>
              <a:ext uri="{FF2B5EF4-FFF2-40B4-BE49-F238E27FC236}">
                <a16:creationId xmlns:a16="http://schemas.microsoft.com/office/drawing/2014/main" id="{A8ED004E-1210-4171-A9E4-EFBA92F33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513" y="1000125"/>
            <a:ext cx="1518862" cy="3143250"/>
          </a:xfrm>
          <a:prstGeom prst="rect">
            <a:avLst/>
          </a:prstGeom>
        </p:spPr>
      </p:pic>
      <p:pic>
        <p:nvPicPr>
          <p:cNvPr id="10" name="Picture 9" descr="ricoh_lock_up_rgb_positive-0315">
            <a:extLst>
              <a:ext uri="{FF2B5EF4-FFF2-40B4-BE49-F238E27FC236}">
                <a16:creationId xmlns:a16="http://schemas.microsoft.com/office/drawing/2014/main" id="{08CC51EF-892D-4FF9-99E1-2C587D8C518E}"/>
              </a:ext>
            </a:extLst>
          </p:cNvPr>
          <p:cNvPicPr>
            <a:picLocks noChangeAspect="1" noChangeArrowheads="1"/>
          </p:cNvPicPr>
          <p:nvPr/>
        </p:nvPicPr>
        <p:blipFill>
          <a:blip r:embed="rId6" cstate="screen">
            <a:biLevel thresh="25000"/>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8019272" y="128587"/>
            <a:ext cx="942065" cy="362795"/>
          </a:xfrm>
          <a:prstGeom prst="rect">
            <a:avLst/>
          </a:prstGeom>
          <a:noFill/>
          <a:ln w="9525">
            <a:noFill/>
            <a:miter lim="800000"/>
            <a:headEnd/>
            <a:tailEnd/>
          </a:ln>
        </p:spPr>
      </p:pic>
      <p:pic>
        <p:nvPicPr>
          <p:cNvPr id="13" name="Picture 9" descr="ricoh_lock_up_rgb_positive-0315">
            <a:extLst>
              <a:ext uri="{FF2B5EF4-FFF2-40B4-BE49-F238E27FC236}">
                <a16:creationId xmlns:a16="http://schemas.microsoft.com/office/drawing/2014/main" id="{AAC31283-C563-4BDB-A552-F18892D152C3}"/>
              </a:ext>
            </a:extLst>
          </p:cNvPr>
          <p:cNvPicPr>
            <a:picLocks noChangeAspect="1" noChangeArrowheads="1"/>
          </p:cNvPicPr>
          <p:nvPr/>
        </p:nvPicPr>
        <p:blipFill>
          <a:blip r:embed="rId8" cstate="screen">
            <a:biLevel thresh="25000"/>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393584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additive="base">
                                        <p:cTn id="12" dur="500" fill="hold"/>
                                        <p:tgtEl>
                                          <p:spTgt spid="96"/>
                                        </p:tgtEl>
                                        <p:attrNameLst>
                                          <p:attrName>ppt_x</p:attrName>
                                        </p:attrNameLst>
                                      </p:cBhvr>
                                      <p:tavLst>
                                        <p:tav tm="0">
                                          <p:val>
                                            <p:strVal val="#ppt_x"/>
                                          </p:val>
                                        </p:tav>
                                        <p:tav tm="100000">
                                          <p:val>
                                            <p:strVal val="#ppt_x"/>
                                          </p:val>
                                        </p:tav>
                                      </p:tavLst>
                                    </p:anim>
                                    <p:anim calcmode="lin" valueType="num">
                                      <p:cBhvr additive="base">
                                        <p:cTn id="13" dur="500" fill="hold"/>
                                        <p:tgtEl>
                                          <p:spTgt spid="9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0-#ppt_w/2"/>
                                          </p:val>
                                        </p:tav>
                                        <p:tav tm="100000">
                                          <p:val>
                                            <p:strVal val="#ppt_x"/>
                                          </p:val>
                                        </p:tav>
                                      </p:tavLst>
                                    </p:anim>
                                    <p:anim calcmode="lin" valueType="num">
                                      <p:cBhvr additive="base">
                                        <p:cTn id="22" dur="500" fill="hold"/>
                                        <p:tgtEl>
                                          <p:spTgt spid="8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additive="base">
                                        <p:cTn id="26" dur="500" fill="hold"/>
                                        <p:tgtEl>
                                          <p:spTgt spid="99"/>
                                        </p:tgtEl>
                                        <p:attrNameLst>
                                          <p:attrName>ppt_x</p:attrName>
                                        </p:attrNameLst>
                                      </p:cBhvr>
                                      <p:tavLst>
                                        <p:tav tm="0">
                                          <p:val>
                                            <p:strVal val="#ppt_x"/>
                                          </p:val>
                                        </p:tav>
                                        <p:tav tm="100000">
                                          <p:val>
                                            <p:strVal val="#ppt_x"/>
                                          </p:val>
                                        </p:tav>
                                      </p:tavLst>
                                    </p:anim>
                                    <p:anim calcmode="lin" valueType="num">
                                      <p:cBhvr additive="base">
                                        <p:cTn id="27" dur="500" fill="hold"/>
                                        <p:tgtEl>
                                          <p:spTgt spid="9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ansport&#10;&#10;Description automatically generated">
            <a:extLst>
              <a:ext uri="{FF2B5EF4-FFF2-40B4-BE49-F238E27FC236}">
                <a16:creationId xmlns:a16="http://schemas.microsoft.com/office/drawing/2014/main" id="{5A74401A-86D7-43E7-A9BF-5DA85AB00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935" y="1823691"/>
            <a:ext cx="1532747" cy="2221372"/>
          </a:xfrm>
          <a:prstGeom prst="rect">
            <a:avLst/>
          </a:prstGeom>
        </p:spPr>
      </p:pic>
      <p:grpSp>
        <p:nvGrpSpPr>
          <p:cNvPr id="15" name="Group 14">
            <a:extLst>
              <a:ext uri="{FF2B5EF4-FFF2-40B4-BE49-F238E27FC236}">
                <a16:creationId xmlns:a16="http://schemas.microsoft.com/office/drawing/2014/main" id="{748857DE-B83D-448C-BE31-8AA3B536F5C9}"/>
              </a:ext>
            </a:extLst>
          </p:cNvPr>
          <p:cNvGrpSpPr/>
          <p:nvPr/>
        </p:nvGrpSpPr>
        <p:grpSpPr>
          <a:xfrm>
            <a:off x="481276" y="514350"/>
            <a:ext cx="2120270" cy="4497707"/>
            <a:chOff x="641701" y="685800"/>
            <a:chExt cx="2827026" cy="5996942"/>
          </a:xfrm>
        </p:grpSpPr>
        <p:pic>
          <p:nvPicPr>
            <p:cNvPr id="93" name="Picture 4">
              <a:extLst>
                <a:ext uri="{FF2B5EF4-FFF2-40B4-BE49-F238E27FC236}">
                  <a16:creationId xmlns:a16="http://schemas.microsoft.com/office/drawing/2014/main" id="{0EBE006C-2FE3-489C-B468-F8CA9347E2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943257" y="2270758"/>
              <a:ext cx="5996942" cy="2827026"/>
            </a:xfrm>
            <a:prstGeom prst="rect">
              <a:avLst/>
            </a:prstGeom>
            <a:solidFill>
              <a:schemeClr val="accent1">
                <a:lumMod val="75000"/>
              </a:schemeClr>
            </a:solidFill>
            <a:ln>
              <a:noFill/>
            </a:ln>
            <a:effectLst/>
          </p:spPr>
        </p:pic>
        <p:sp>
          <p:nvSpPr>
            <p:cNvPr id="3" name="TextBox 2">
              <a:extLst>
                <a:ext uri="{FF2B5EF4-FFF2-40B4-BE49-F238E27FC236}">
                  <a16:creationId xmlns:a16="http://schemas.microsoft.com/office/drawing/2014/main" id="{89F68D96-88FB-423E-8860-3128953CEA18}"/>
                </a:ext>
              </a:extLst>
            </p:cNvPr>
            <p:cNvSpPr txBox="1"/>
            <p:nvPr/>
          </p:nvSpPr>
          <p:spPr>
            <a:xfrm>
              <a:off x="1906657" y="1512901"/>
              <a:ext cx="500565" cy="246221"/>
            </a:xfrm>
            <a:prstGeom prst="rect">
              <a:avLst/>
            </a:prstGeom>
            <a:noFill/>
          </p:spPr>
          <p:txBody>
            <a:bodyPr wrap="none" rtlCol="0">
              <a:spAutoFit/>
            </a:bodyPr>
            <a:lstStyle/>
            <a:p>
              <a:pPr defTabSz="914378">
                <a:defRPr/>
              </a:pPr>
              <a:r>
                <a:rPr lang="en-US" sz="600" b="1" dirty="0">
                  <a:solidFill>
                    <a:schemeClr val="bg1"/>
                  </a:solidFill>
                  <a:latin typeface="Arial Black" panose="020B0A04020102020204" pitchFamily="34" charset="0"/>
                  <a:cs typeface="Arial" panose="020B0604020202020204" pitchFamily="34" charset="0"/>
                </a:rPr>
                <a:t>CRM</a:t>
              </a:r>
              <a:endParaRPr lang="es-CO" sz="500" b="1" dirty="0">
                <a:solidFill>
                  <a:schemeClr val="bg1"/>
                </a:solidFill>
                <a:latin typeface="Arial Black" panose="020B0A040201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4FEA93-F57F-4A68-9628-7F26623B7E7D}"/>
                </a:ext>
              </a:extLst>
            </p:cNvPr>
            <p:cNvSpPr txBox="1"/>
            <p:nvPr/>
          </p:nvSpPr>
          <p:spPr>
            <a:xfrm>
              <a:off x="1906657" y="2101295"/>
              <a:ext cx="474917" cy="246221"/>
            </a:xfrm>
            <a:prstGeom prst="rect">
              <a:avLst/>
            </a:prstGeom>
            <a:noFill/>
          </p:spPr>
          <p:txBody>
            <a:bodyPr wrap="none" rtlCol="0">
              <a:spAutoFit/>
            </a:bodyPr>
            <a:lstStyle/>
            <a:p>
              <a:pPr defTabSz="914378">
                <a:defRPr/>
              </a:pPr>
              <a:r>
                <a:rPr lang="en-US" sz="600" b="1" dirty="0">
                  <a:solidFill>
                    <a:schemeClr val="bg1"/>
                  </a:solidFill>
                  <a:latin typeface="Arial Black" panose="020B0A04020102020204" pitchFamily="34" charset="0"/>
                  <a:cs typeface="Arial" panose="020B0604020202020204" pitchFamily="34" charset="0"/>
                </a:rPr>
                <a:t>ERP</a:t>
              </a:r>
              <a:endParaRPr lang="es-CO" sz="500" b="1" dirty="0">
                <a:solidFill>
                  <a:schemeClr val="bg1"/>
                </a:solidFill>
                <a:latin typeface="Arial Black" panose="020B0A040201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5308575-FB0F-4C5D-9612-CD987E565B9F}"/>
                </a:ext>
              </a:extLst>
            </p:cNvPr>
            <p:cNvSpPr txBox="1"/>
            <p:nvPr/>
          </p:nvSpPr>
          <p:spPr>
            <a:xfrm>
              <a:off x="1906657" y="2549970"/>
              <a:ext cx="951572" cy="369332"/>
            </a:xfrm>
            <a:prstGeom prst="rect">
              <a:avLst/>
            </a:prstGeom>
            <a:noFill/>
          </p:spPr>
          <p:txBody>
            <a:bodyPr wrap="square" rtlCol="0">
              <a:spAutoFit/>
            </a:bodyPr>
            <a:lstStyle/>
            <a:p>
              <a:pPr defTabSz="914378">
                <a:defRPr/>
              </a:pPr>
              <a:r>
                <a:rPr lang="en-US" sz="600" b="1" dirty="0">
                  <a:solidFill>
                    <a:schemeClr val="bg1"/>
                  </a:solidFill>
                  <a:latin typeface="Arial Black" panose="020B0A04020102020204" pitchFamily="34" charset="0"/>
                  <a:cs typeface="Arial" panose="020B0604020202020204" pitchFamily="34" charset="0"/>
                </a:rPr>
                <a:t>TARJETA</a:t>
              </a:r>
            </a:p>
            <a:p>
              <a:pPr defTabSz="914378">
                <a:defRPr/>
              </a:pPr>
              <a:r>
                <a:rPr lang="en-US" sz="600" b="1" dirty="0">
                  <a:solidFill>
                    <a:schemeClr val="bg1"/>
                  </a:solidFill>
                  <a:latin typeface="Arial Black" panose="020B0A04020102020204" pitchFamily="34" charset="0"/>
                  <a:cs typeface="Arial" panose="020B0604020202020204" pitchFamily="34" charset="0"/>
                </a:rPr>
                <a:t>CREDITO</a:t>
              </a:r>
              <a:endParaRPr lang="es-CO" sz="500" b="1" dirty="0">
                <a:solidFill>
                  <a:schemeClr val="bg1"/>
                </a:solidFill>
                <a:latin typeface="Arial Black" panose="020B0A040201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BB7666A-9533-4299-ADD1-400A77A8D0A4}"/>
                </a:ext>
              </a:extLst>
            </p:cNvPr>
            <p:cNvSpPr txBox="1"/>
            <p:nvPr/>
          </p:nvSpPr>
          <p:spPr>
            <a:xfrm rot="16200000">
              <a:off x="2598156" y="2222325"/>
              <a:ext cx="1272143" cy="246221"/>
            </a:xfrm>
            <a:prstGeom prst="rect">
              <a:avLst/>
            </a:prstGeom>
            <a:noFill/>
          </p:spPr>
          <p:txBody>
            <a:bodyPr wrap="none" rtlCol="0">
              <a:spAutoFit/>
            </a:bodyPr>
            <a:lstStyle/>
            <a:p>
              <a:pPr defTabSz="914378">
                <a:defRPr/>
              </a:pPr>
              <a:r>
                <a:rPr lang="en-US" sz="600" b="1" dirty="0">
                  <a:solidFill>
                    <a:schemeClr val="bg1"/>
                  </a:solidFill>
                  <a:latin typeface="Arial Black" panose="020B0A04020102020204" pitchFamily="34" charset="0"/>
                  <a:cs typeface="Arial" panose="020B0604020202020204" pitchFamily="34" charset="0"/>
                </a:rPr>
                <a:t>ESTRUCTURADOS</a:t>
              </a:r>
              <a:endParaRPr lang="es-CO" sz="500" b="1" dirty="0">
                <a:solidFill>
                  <a:schemeClr val="bg1"/>
                </a:solidFill>
                <a:latin typeface="Arial Black" panose="020B0A040201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A7E9F436-F13F-4FBD-9B58-69D6C5B0F0A6}"/>
                </a:ext>
              </a:extLst>
            </p:cNvPr>
            <p:cNvSpPr txBox="1"/>
            <p:nvPr/>
          </p:nvSpPr>
          <p:spPr>
            <a:xfrm>
              <a:off x="1906657" y="3144301"/>
              <a:ext cx="931654" cy="369332"/>
            </a:xfrm>
            <a:prstGeom prst="rect">
              <a:avLst/>
            </a:prstGeom>
            <a:noFill/>
          </p:spPr>
          <p:txBody>
            <a:bodyPr wrap="square" rtlCol="0">
              <a:spAutoFit/>
            </a:bodyPr>
            <a:lstStyle/>
            <a:p>
              <a:pPr defTabSz="914378">
                <a:defRPr/>
              </a:pPr>
              <a:r>
                <a:rPr lang="en-US" sz="600" b="1" dirty="0">
                  <a:solidFill>
                    <a:schemeClr val="bg1"/>
                  </a:solidFill>
                  <a:latin typeface="Arial Black" panose="020B0A04020102020204" pitchFamily="34" charset="0"/>
                  <a:cs typeface="Arial" panose="020B0604020202020204" pitchFamily="34" charset="0"/>
                </a:rPr>
                <a:t>CUENTA</a:t>
              </a:r>
            </a:p>
            <a:p>
              <a:pPr defTabSz="914378">
                <a:defRPr/>
              </a:pPr>
              <a:r>
                <a:rPr lang="en-US" sz="600" b="1" dirty="0">
                  <a:solidFill>
                    <a:schemeClr val="bg1"/>
                  </a:solidFill>
                  <a:latin typeface="Arial Black" panose="020B0A04020102020204" pitchFamily="34" charset="0"/>
                  <a:cs typeface="Arial" panose="020B0604020202020204" pitchFamily="34" charset="0"/>
                </a:rPr>
                <a:t>CORRIENTE</a:t>
              </a:r>
            </a:p>
          </p:txBody>
        </p:sp>
        <p:pic>
          <p:nvPicPr>
            <p:cNvPr id="115" name="Picture 114" descr="database-icon.png">
              <a:extLst>
                <a:ext uri="{FF2B5EF4-FFF2-40B4-BE49-F238E27FC236}">
                  <a16:creationId xmlns:a16="http://schemas.microsoft.com/office/drawing/2014/main" id="{59747E09-1721-4F24-9ABD-C54C1600EE7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3383" y="3119744"/>
              <a:ext cx="397016" cy="468609"/>
            </a:xfrm>
            <a:prstGeom prst="rect">
              <a:avLst/>
            </a:prstGeom>
          </p:spPr>
        </p:pic>
        <p:pic>
          <p:nvPicPr>
            <p:cNvPr id="125" name="Picture 124" descr="database-icon.png">
              <a:extLst>
                <a:ext uri="{FF2B5EF4-FFF2-40B4-BE49-F238E27FC236}">
                  <a16:creationId xmlns:a16="http://schemas.microsoft.com/office/drawing/2014/main" id="{AABE51A6-3807-470C-91DE-6AED41739B6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3383" y="2543215"/>
              <a:ext cx="397016" cy="468609"/>
            </a:xfrm>
            <a:prstGeom prst="rect">
              <a:avLst/>
            </a:prstGeom>
          </p:spPr>
        </p:pic>
        <p:pic>
          <p:nvPicPr>
            <p:cNvPr id="126" name="Picture 125" descr="database-icon.png">
              <a:extLst>
                <a:ext uri="{FF2B5EF4-FFF2-40B4-BE49-F238E27FC236}">
                  <a16:creationId xmlns:a16="http://schemas.microsoft.com/office/drawing/2014/main" id="{BCC06C24-D8A1-408A-BC78-35AAE83DD3A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3383" y="1962980"/>
              <a:ext cx="397016" cy="468609"/>
            </a:xfrm>
            <a:prstGeom prst="rect">
              <a:avLst/>
            </a:prstGeom>
          </p:spPr>
        </p:pic>
        <p:pic>
          <p:nvPicPr>
            <p:cNvPr id="127" name="Picture 126" descr="database-icon.png">
              <a:extLst>
                <a:ext uri="{FF2B5EF4-FFF2-40B4-BE49-F238E27FC236}">
                  <a16:creationId xmlns:a16="http://schemas.microsoft.com/office/drawing/2014/main" id="{28286297-06A7-4EE0-9B5F-37DFB6EABB9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3383" y="1385336"/>
              <a:ext cx="397016" cy="468609"/>
            </a:xfrm>
            <a:prstGeom prst="rect">
              <a:avLst/>
            </a:prstGeom>
          </p:spPr>
        </p:pic>
      </p:grpSp>
      <p:sp>
        <p:nvSpPr>
          <p:cNvPr id="85" name="Rectangle: Rounded Corners 84">
            <a:extLst>
              <a:ext uri="{FF2B5EF4-FFF2-40B4-BE49-F238E27FC236}">
                <a16:creationId xmlns:a16="http://schemas.microsoft.com/office/drawing/2014/main" id="{DD7BAD3D-6CB1-46AA-B404-47059DE64482}"/>
              </a:ext>
            </a:extLst>
          </p:cNvPr>
          <p:cNvSpPr/>
          <p:nvPr/>
        </p:nvSpPr>
        <p:spPr>
          <a:xfrm>
            <a:off x="2810975" y="1172167"/>
            <a:ext cx="1931379" cy="962261"/>
          </a:xfrm>
          <a:prstGeom prst="roundRect">
            <a:avLst>
              <a:gd name="adj" fmla="val 50000"/>
            </a:avLst>
          </a:prstGeom>
          <a:gradFill>
            <a:gsLst>
              <a:gs pos="0">
                <a:schemeClr val="bg1">
                  <a:lumMod val="50000"/>
                </a:schemeClr>
              </a:gs>
              <a:gs pos="74000">
                <a:schemeClr val="bg1">
                  <a:alpha val="46000"/>
                </a:schemeClr>
              </a:gs>
              <a:gs pos="100000">
                <a:schemeClr val="bg1"/>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4" name="Group 13">
            <a:extLst>
              <a:ext uri="{FF2B5EF4-FFF2-40B4-BE49-F238E27FC236}">
                <a16:creationId xmlns:a16="http://schemas.microsoft.com/office/drawing/2014/main" id="{EE52C137-3E93-468D-90D9-1559E6883912}"/>
              </a:ext>
            </a:extLst>
          </p:cNvPr>
          <p:cNvGrpSpPr/>
          <p:nvPr/>
        </p:nvGrpSpPr>
        <p:grpSpPr>
          <a:xfrm>
            <a:off x="6517923" y="508677"/>
            <a:ext cx="2120270" cy="4497707"/>
            <a:chOff x="8690564" y="678235"/>
            <a:chExt cx="2827026" cy="5996943"/>
          </a:xfrm>
        </p:grpSpPr>
        <p:pic>
          <p:nvPicPr>
            <p:cNvPr id="138" name="Picture 4">
              <a:extLst>
                <a:ext uri="{FF2B5EF4-FFF2-40B4-BE49-F238E27FC236}">
                  <a16:creationId xmlns:a16="http://schemas.microsoft.com/office/drawing/2014/main" id="{4B6DD0F9-D4F6-4992-B137-CDFB70456258}"/>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6200000" flipV="1">
              <a:off x="7105605" y="2263194"/>
              <a:ext cx="5996943" cy="2827026"/>
            </a:xfrm>
            <a:prstGeom prst="rect">
              <a:avLst/>
            </a:prstGeom>
            <a:solidFill>
              <a:schemeClr val="accent2">
                <a:lumMod val="75000"/>
              </a:schemeClr>
            </a:solidFill>
            <a:ln>
              <a:noFill/>
            </a:ln>
            <a:effectLst/>
          </p:spPr>
        </p:pic>
        <p:pic>
          <p:nvPicPr>
            <p:cNvPr id="129" name="Picture 128" descr="icons1.png">
              <a:extLst>
                <a:ext uri="{FF2B5EF4-FFF2-40B4-BE49-F238E27FC236}">
                  <a16:creationId xmlns:a16="http://schemas.microsoft.com/office/drawing/2014/main" id="{30F79B6A-06F4-4E54-A4C8-9E5ADCCFBF1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t="7720" b="79999"/>
            <a:stretch/>
          </p:blipFill>
          <p:spPr>
            <a:xfrm>
              <a:off x="9989939" y="1342354"/>
              <a:ext cx="600343" cy="678792"/>
            </a:xfrm>
            <a:prstGeom prst="rect">
              <a:avLst/>
            </a:prstGeom>
          </p:spPr>
        </p:pic>
        <p:pic>
          <p:nvPicPr>
            <p:cNvPr id="130" name="Picture 129" descr="icons1.png">
              <a:extLst>
                <a:ext uri="{FF2B5EF4-FFF2-40B4-BE49-F238E27FC236}">
                  <a16:creationId xmlns:a16="http://schemas.microsoft.com/office/drawing/2014/main" id="{041B3E34-92F1-4531-9A14-1CBC6180D96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b="93536"/>
            <a:stretch/>
          </p:blipFill>
          <p:spPr>
            <a:xfrm>
              <a:off x="10034274" y="2216436"/>
              <a:ext cx="600032" cy="357104"/>
            </a:xfrm>
            <a:prstGeom prst="rect">
              <a:avLst/>
            </a:prstGeom>
          </p:spPr>
        </p:pic>
        <p:grpSp>
          <p:nvGrpSpPr>
            <p:cNvPr id="132" name="Group 131">
              <a:extLst>
                <a:ext uri="{FF2B5EF4-FFF2-40B4-BE49-F238E27FC236}">
                  <a16:creationId xmlns:a16="http://schemas.microsoft.com/office/drawing/2014/main" id="{B1D1A342-40C9-4BD9-80FB-9DFDDFBBEA71}"/>
                </a:ext>
              </a:extLst>
            </p:cNvPr>
            <p:cNvGrpSpPr/>
            <p:nvPr/>
          </p:nvGrpSpPr>
          <p:grpSpPr>
            <a:xfrm>
              <a:off x="10084834" y="2738640"/>
              <a:ext cx="579914" cy="766473"/>
              <a:chOff x="11001954" y="2914112"/>
              <a:chExt cx="579914" cy="766473"/>
            </a:xfrm>
          </p:grpSpPr>
          <p:pic>
            <p:nvPicPr>
              <p:cNvPr id="133" name="Picture 132" descr="icons1.png">
                <a:extLst>
                  <a:ext uri="{FF2B5EF4-FFF2-40B4-BE49-F238E27FC236}">
                    <a16:creationId xmlns:a16="http://schemas.microsoft.com/office/drawing/2014/main" id="{FE68A9B0-9710-4CC3-8D59-67895A8AA39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l="11580" t="79592" b="11057"/>
              <a:stretch/>
            </p:blipFill>
            <p:spPr>
              <a:xfrm>
                <a:off x="11001954" y="2914112"/>
                <a:ext cx="579914" cy="564596"/>
              </a:xfrm>
              <a:prstGeom prst="rect">
                <a:avLst/>
              </a:prstGeom>
            </p:spPr>
          </p:pic>
          <p:sp>
            <p:nvSpPr>
              <p:cNvPr id="134" name="TextBox 133">
                <a:extLst>
                  <a:ext uri="{FF2B5EF4-FFF2-40B4-BE49-F238E27FC236}">
                    <a16:creationId xmlns:a16="http://schemas.microsoft.com/office/drawing/2014/main" id="{D33C721C-0610-4A63-9B7D-503116ECF581}"/>
                  </a:ext>
                </a:extLst>
              </p:cNvPr>
              <p:cNvSpPr txBox="1"/>
              <p:nvPr/>
            </p:nvSpPr>
            <p:spPr>
              <a:xfrm>
                <a:off x="11033018" y="3403586"/>
                <a:ext cx="521938" cy="276999"/>
              </a:xfrm>
              <a:prstGeom prst="rect">
                <a:avLst/>
              </a:prstGeom>
              <a:noFill/>
            </p:spPr>
            <p:txBody>
              <a:bodyPr wrap="none" rtlCol="0">
                <a:spAutoFit/>
              </a:bodyPr>
              <a:lstStyle/>
              <a:p>
                <a:pPr algn="ctr" defTabSz="685800">
                  <a:defRPr/>
                </a:pPr>
                <a:r>
                  <a:rPr lang="en-US" sz="750" dirty="0">
                    <a:solidFill>
                      <a:schemeClr val="bg1"/>
                    </a:solidFill>
                    <a:latin typeface="Arial" panose="020B0604020202020204" pitchFamily="34" charset="0"/>
                    <a:cs typeface="Arial" panose="020B0604020202020204" pitchFamily="34" charset="0"/>
                  </a:rPr>
                  <a:t>www</a:t>
                </a:r>
              </a:p>
            </p:txBody>
          </p:sp>
        </p:grpSp>
        <p:pic>
          <p:nvPicPr>
            <p:cNvPr id="139" name="Picture 138" descr="A close up of a logo&#10;&#10;Description automatically generated">
              <a:extLst>
                <a:ext uri="{FF2B5EF4-FFF2-40B4-BE49-F238E27FC236}">
                  <a16:creationId xmlns:a16="http://schemas.microsoft.com/office/drawing/2014/main" id="{05458645-4E56-403B-B84E-EB12B8948E3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169485" y="5206268"/>
              <a:ext cx="321783" cy="321783"/>
            </a:xfrm>
            <a:prstGeom prst="rect">
              <a:avLst/>
            </a:prstGeom>
          </p:spPr>
        </p:pic>
        <p:pic>
          <p:nvPicPr>
            <p:cNvPr id="140" name="Picture 139" descr="A close up of a logo&#10;&#10;Description automatically generated">
              <a:extLst>
                <a:ext uri="{FF2B5EF4-FFF2-40B4-BE49-F238E27FC236}">
                  <a16:creationId xmlns:a16="http://schemas.microsoft.com/office/drawing/2014/main" id="{EBC7572E-8844-4041-8869-20F31ED7A97F}"/>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569243" y="5207639"/>
              <a:ext cx="319041" cy="319041"/>
            </a:xfrm>
            <a:prstGeom prst="rect">
              <a:avLst/>
            </a:prstGeom>
          </p:spPr>
        </p:pic>
        <p:sp>
          <p:nvSpPr>
            <p:cNvPr id="141" name="TextBox 140">
              <a:extLst>
                <a:ext uri="{FF2B5EF4-FFF2-40B4-BE49-F238E27FC236}">
                  <a16:creationId xmlns:a16="http://schemas.microsoft.com/office/drawing/2014/main" id="{D642C10F-8F1F-4478-BC40-E20AB83424A0}"/>
                </a:ext>
              </a:extLst>
            </p:cNvPr>
            <p:cNvSpPr txBox="1"/>
            <p:nvPr/>
          </p:nvSpPr>
          <p:spPr>
            <a:xfrm>
              <a:off x="9262155" y="4494847"/>
              <a:ext cx="768449"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STORE</a:t>
              </a:r>
            </a:p>
          </p:txBody>
        </p:sp>
        <p:pic>
          <p:nvPicPr>
            <p:cNvPr id="142" name="Picture 141" descr="A close up of a logo&#10;&#10;Description automatically generated">
              <a:extLst>
                <a:ext uri="{FF2B5EF4-FFF2-40B4-BE49-F238E27FC236}">
                  <a16:creationId xmlns:a16="http://schemas.microsoft.com/office/drawing/2014/main" id="{6F92E160-9127-43E9-934D-2A33C3A144F2}"/>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330376" y="6020008"/>
              <a:ext cx="319041" cy="319041"/>
            </a:xfrm>
            <a:prstGeom prst="rect">
              <a:avLst/>
            </a:prstGeom>
          </p:spPr>
        </p:pic>
        <p:sp>
          <p:nvSpPr>
            <p:cNvPr id="143" name="TextBox 142">
              <a:extLst>
                <a:ext uri="{FF2B5EF4-FFF2-40B4-BE49-F238E27FC236}">
                  <a16:creationId xmlns:a16="http://schemas.microsoft.com/office/drawing/2014/main" id="{B5F372CC-A9BB-4D61-843D-DB6C5A256206}"/>
                </a:ext>
              </a:extLst>
            </p:cNvPr>
            <p:cNvSpPr txBox="1"/>
            <p:nvPr/>
          </p:nvSpPr>
          <p:spPr>
            <a:xfrm>
              <a:off x="9262155" y="6010251"/>
              <a:ext cx="931654" cy="369332"/>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PHOTO </a:t>
              </a:r>
              <a:br>
                <a:rPr lang="en-US" sz="600" b="1" dirty="0">
                  <a:solidFill>
                    <a:schemeClr val="bg1"/>
                  </a:solidFill>
                  <a:latin typeface="Arial" panose="020B0604020202020204" pitchFamily="34" charset="0"/>
                  <a:cs typeface="Arial" panose="020B0604020202020204" pitchFamily="34" charset="0"/>
                </a:rPr>
              </a:br>
              <a:r>
                <a:rPr lang="en-US" sz="600" b="1" dirty="0">
                  <a:solidFill>
                    <a:schemeClr val="bg1"/>
                  </a:solidFill>
                  <a:latin typeface="Arial" panose="020B0604020202020204" pitchFamily="34" charset="0"/>
                  <a:cs typeface="Arial" panose="020B0604020202020204" pitchFamily="34" charset="0"/>
                </a:rPr>
                <a:t>&amp; VIDEO</a:t>
              </a:r>
            </a:p>
          </p:txBody>
        </p:sp>
        <p:pic>
          <p:nvPicPr>
            <p:cNvPr id="147" name="Picture 146" descr="A close up of a logo&#10;&#10;Description automatically generated">
              <a:extLst>
                <a:ext uri="{FF2B5EF4-FFF2-40B4-BE49-F238E27FC236}">
                  <a16:creationId xmlns:a16="http://schemas.microsoft.com/office/drawing/2014/main" id="{DFB59ACB-F758-492E-ABDE-7FDD25AF081B}"/>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137868" y="3601426"/>
              <a:ext cx="411272" cy="411272"/>
            </a:xfrm>
            <a:prstGeom prst="rect">
              <a:avLst/>
            </a:prstGeom>
          </p:spPr>
        </p:pic>
        <p:sp>
          <p:nvSpPr>
            <p:cNvPr id="148" name="TextBox 147">
              <a:extLst>
                <a:ext uri="{FF2B5EF4-FFF2-40B4-BE49-F238E27FC236}">
                  <a16:creationId xmlns:a16="http://schemas.microsoft.com/office/drawing/2014/main" id="{CD17AF1C-F47E-4B9A-BD9F-755DF015D952}"/>
                </a:ext>
              </a:extLst>
            </p:cNvPr>
            <p:cNvSpPr txBox="1"/>
            <p:nvPr/>
          </p:nvSpPr>
          <p:spPr>
            <a:xfrm>
              <a:off x="9262155" y="5190995"/>
              <a:ext cx="768449" cy="369332"/>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SOCIAL MEDIA</a:t>
              </a:r>
            </a:p>
          </p:txBody>
        </p:sp>
        <p:sp>
          <p:nvSpPr>
            <p:cNvPr id="149" name="TextBox 148">
              <a:extLst>
                <a:ext uri="{FF2B5EF4-FFF2-40B4-BE49-F238E27FC236}">
                  <a16:creationId xmlns:a16="http://schemas.microsoft.com/office/drawing/2014/main" id="{3FCE0B0A-D9C9-4E1D-97DE-2D3EA1F49FFE}"/>
                </a:ext>
              </a:extLst>
            </p:cNvPr>
            <p:cNvSpPr txBox="1"/>
            <p:nvPr/>
          </p:nvSpPr>
          <p:spPr>
            <a:xfrm>
              <a:off x="9262155" y="3675588"/>
              <a:ext cx="768449" cy="369332"/>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CALL CENTER</a:t>
              </a:r>
            </a:p>
          </p:txBody>
        </p:sp>
        <p:sp>
          <p:nvSpPr>
            <p:cNvPr id="150" name="TextBox 149">
              <a:extLst>
                <a:ext uri="{FF2B5EF4-FFF2-40B4-BE49-F238E27FC236}">
                  <a16:creationId xmlns:a16="http://schemas.microsoft.com/office/drawing/2014/main" id="{2D374B6B-F881-4635-9540-079FF883892A}"/>
                </a:ext>
              </a:extLst>
            </p:cNvPr>
            <p:cNvSpPr txBox="1"/>
            <p:nvPr/>
          </p:nvSpPr>
          <p:spPr>
            <a:xfrm>
              <a:off x="9261799" y="2979440"/>
              <a:ext cx="768449"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WEB</a:t>
              </a:r>
            </a:p>
          </p:txBody>
        </p:sp>
        <p:sp>
          <p:nvSpPr>
            <p:cNvPr id="151" name="TextBox 150">
              <a:extLst>
                <a:ext uri="{FF2B5EF4-FFF2-40B4-BE49-F238E27FC236}">
                  <a16:creationId xmlns:a16="http://schemas.microsoft.com/office/drawing/2014/main" id="{5673C0A3-B2BD-472C-999F-7E54C2AE3356}"/>
                </a:ext>
              </a:extLst>
            </p:cNvPr>
            <p:cNvSpPr txBox="1"/>
            <p:nvPr/>
          </p:nvSpPr>
          <p:spPr>
            <a:xfrm>
              <a:off x="9262155" y="2283292"/>
              <a:ext cx="768449"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EMAIL</a:t>
              </a:r>
            </a:p>
          </p:txBody>
        </p:sp>
        <p:pic>
          <p:nvPicPr>
            <p:cNvPr id="153" name="Picture 152" descr="A close up of a logo&#10;&#10;Description automatically generated">
              <a:extLst>
                <a:ext uri="{FF2B5EF4-FFF2-40B4-BE49-F238E27FC236}">
                  <a16:creationId xmlns:a16="http://schemas.microsoft.com/office/drawing/2014/main" id="{655CB706-65ED-4319-9268-12779E09F135}"/>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145980" y="4385836"/>
              <a:ext cx="417002" cy="417002"/>
            </a:xfrm>
            <a:prstGeom prst="rect">
              <a:avLst/>
            </a:prstGeom>
          </p:spPr>
        </p:pic>
        <p:sp>
          <p:nvSpPr>
            <p:cNvPr id="154" name="TextBox 153">
              <a:extLst>
                <a:ext uri="{FF2B5EF4-FFF2-40B4-BE49-F238E27FC236}">
                  <a16:creationId xmlns:a16="http://schemas.microsoft.com/office/drawing/2014/main" id="{C299EA18-B532-4E37-B207-EF79BEDEBF9D}"/>
                </a:ext>
              </a:extLst>
            </p:cNvPr>
            <p:cNvSpPr txBox="1"/>
            <p:nvPr/>
          </p:nvSpPr>
          <p:spPr>
            <a:xfrm>
              <a:off x="9262155" y="1587144"/>
              <a:ext cx="768449"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CARTA</a:t>
              </a:r>
            </a:p>
          </p:txBody>
        </p:sp>
        <p:sp>
          <p:nvSpPr>
            <p:cNvPr id="59" name="TextBox 58">
              <a:extLst>
                <a:ext uri="{FF2B5EF4-FFF2-40B4-BE49-F238E27FC236}">
                  <a16:creationId xmlns:a16="http://schemas.microsoft.com/office/drawing/2014/main" id="{5C77FE30-DB84-42A4-AF67-EB707A343A51}"/>
                </a:ext>
              </a:extLst>
            </p:cNvPr>
            <p:cNvSpPr txBox="1"/>
            <p:nvPr/>
          </p:nvSpPr>
          <p:spPr>
            <a:xfrm>
              <a:off x="9671924" y="772962"/>
              <a:ext cx="936581" cy="284780"/>
            </a:xfrm>
            <a:prstGeom prst="rect">
              <a:avLst/>
            </a:prstGeom>
            <a:noFill/>
          </p:spPr>
          <p:txBody>
            <a:bodyPr wrap="none" rtlCol="0">
              <a:spAutoFit/>
            </a:bodyPr>
            <a:lstStyle/>
            <a:p>
              <a:r>
                <a:rPr lang="en-US" sz="788" b="1" dirty="0">
                  <a:solidFill>
                    <a:schemeClr val="bg1"/>
                  </a:solidFill>
                </a:rPr>
                <a:t>C A N A L E S</a:t>
              </a:r>
            </a:p>
          </p:txBody>
        </p:sp>
      </p:grpSp>
      <p:pic>
        <p:nvPicPr>
          <p:cNvPr id="86" name="Picture 85" descr="A tall building&#10;&#10;Description automatically generated">
            <a:extLst>
              <a:ext uri="{FF2B5EF4-FFF2-40B4-BE49-F238E27FC236}">
                <a16:creationId xmlns:a16="http://schemas.microsoft.com/office/drawing/2014/main" id="{516D5EDF-68C7-41D9-BE3E-ED21CDD926AC}"/>
              </a:ext>
            </a:extLst>
          </p:cNvPr>
          <p:cNvPicPr>
            <a:picLocks noChangeAspect="1"/>
          </p:cNvPicPr>
          <p:nvPr/>
        </p:nvPicPr>
        <p:blipFill rotWithShape="1">
          <a:blip r:embed="rId21" cstate="print">
            <a:grayscl/>
            <a:extLst>
              <a:ext uri="{28A0092B-C50C-407E-A947-70E740481C1C}">
                <a14:useLocalDpi xmlns:a14="http://schemas.microsoft.com/office/drawing/2010/main" val="0"/>
              </a:ext>
            </a:extLst>
          </a:blip>
          <a:srcRect l="46545" r="34092"/>
          <a:stretch/>
        </p:blipFill>
        <p:spPr>
          <a:xfrm>
            <a:off x="-17299" y="662779"/>
            <a:ext cx="728398" cy="2820867"/>
          </a:xfrm>
          <a:prstGeom prst="rect">
            <a:avLst/>
          </a:prstGeom>
          <a:ln w="38100">
            <a:solidFill>
              <a:schemeClr val="bg1"/>
            </a:solidFill>
          </a:ln>
        </p:spPr>
      </p:pic>
      <p:pic>
        <p:nvPicPr>
          <p:cNvPr id="87" name="Picture 86" descr="A picture containing person, baseball, holding, player&#10;&#10;Description automatically generated">
            <a:extLst>
              <a:ext uri="{FF2B5EF4-FFF2-40B4-BE49-F238E27FC236}">
                <a16:creationId xmlns:a16="http://schemas.microsoft.com/office/drawing/2014/main" id="{09595DB4-08C7-40EF-958C-EE2C680D3F0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4567" y="2543923"/>
            <a:ext cx="499697" cy="1249241"/>
          </a:xfrm>
          <a:prstGeom prst="rect">
            <a:avLst/>
          </a:prstGeom>
        </p:spPr>
      </p:pic>
      <p:sp>
        <p:nvSpPr>
          <p:cNvPr id="91" name="TextBox 90">
            <a:extLst>
              <a:ext uri="{FF2B5EF4-FFF2-40B4-BE49-F238E27FC236}">
                <a16:creationId xmlns:a16="http://schemas.microsoft.com/office/drawing/2014/main" id="{78268131-16A4-49F2-8523-AB89477EDD04}"/>
              </a:ext>
            </a:extLst>
          </p:cNvPr>
          <p:cNvSpPr txBox="1"/>
          <p:nvPr/>
        </p:nvSpPr>
        <p:spPr>
          <a:xfrm>
            <a:off x="-1519" y="730863"/>
            <a:ext cx="726481" cy="213585"/>
          </a:xfrm>
          <a:prstGeom prst="rect">
            <a:avLst/>
          </a:prstGeom>
          <a:noFill/>
        </p:spPr>
        <p:txBody>
          <a:bodyPr wrap="none" rtlCol="0">
            <a:spAutoFit/>
          </a:bodyPr>
          <a:lstStyle/>
          <a:p>
            <a:r>
              <a:rPr lang="en-US" sz="788" b="1" dirty="0"/>
              <a:t>E M P R E S A</a:t>
            </a:r>
          </a:p>
        </p:txBody>
      </p:sp>
      <p:sp>
        <p:nvSpPr>
          <p:cNvPr id="94" name="TextBox 93">
            <a:extLst>
              <a:ext uri="{FF2B5EF4-FFF2-40B4-BE49-F238E27FC236}">
                <a16:creationId xmlns:a16="http://schemas.microsoft.com/office/drawing/2014/main" id="{2693B7EC-C92E-4069-A1E2-EF26C5792951}"/>
              </a:ext>
            </a:extLst>
          </p:cNvPr>
          <p:cNvSpPr txBox="1"/>
          <p:nvPr/>
        </p:nvSpPr>
        <p:spPr>
          <a:xfrm>
            <a:off x="1374132" y="579722"/>
            <a:ext cx="566181" cy="213585"/>
          </a:xfrm>
          <a:prstGeom prst="rect">
            <a:avLst/>
          </a:prstGeom>
          <a:noFill/>
        </p:spPr>
        <p:txBody>
          <a:bodyPr wrap="none" rtlCol="0">
            <a:spAutoFit/>
          </a:bodyPr>
          <a:lstStyle/>
          <a:p>
            <a:r>
              <a:rPr lang="en-US" sz="788" b="1" dirty="0">
                <a:solidFill>
                  <a:schemeClr val="bg1"/>
                </a:solidFill>
              </a:rPr>
              <a:t>D A T O S</a:t>
            </a:r>
          </a:p>
        </p:txBody>
      </p:sp>
      <p:grpSp>
        <p:nvGrpSpPr>
          <p:cNvPr id="16" name="Group 15">
            <a:extLst>
              <a:ext uri="{FF2B5EF4-FFF2-40B4-BE49-F238E27FC236}">
                <a16:creationId xmlns:a16="http://schemas.microsoft.com/office/drawing/2014/main" id="{32EE1930-A223-4283-A5FF-213930382FF0}"/>
              </a:ext>
            </a:extLst>
          </p:cNvPr>
          <p:cNvGrpSpPr/>
          <p:nvPr/>
        </p:nvGrpSpPr>
        <p:grpSpPr>
          <a:xfrm>
            <a:off x="858381" y="3220516"/>
            <a:ext cx="1687482" cy="1564172"/>
            <a:chOff x="1144508" y="4294020"/>
            <a:chExt cx="2249976" cy="2085562"/>
          </a:xfrm>
        </p:grpSpPr>
        <p:sp>
          <p:nvSpPr>
            <p:cNvPr id="12" name="TextBox 11">
              <a:extLst>
                <a:ext uri="{FF2B5EF4-FFF2-40B4-BE49-F238E27FC236}">
                  <a16:creationId xmlns:a16="http://schemas.microsoft.com/office/drawing/2014/main" id="{E08842B6-4A00-4F62-9756-03360E4F4767}"/>
                </a:ext>
              </a:extLst>
            </p:cNvPr>
            <p:cNvSpPr txBox="1"/>
            <p:nvPr/>
          </p:nvSpPr>
          <p:spPr>
            <a:xfrm rot="16200000">
              <a:off x="2588281" y="5310310"/>
              <a:ext cx="1366185" cy="246221"/>
            </a:xfrm>
            <a:prstGeom prst="rect">
              <a:avLst/>
            </a:prstGeom>
            <a:noFill/>
          </p:spPr>
          <p:txBody>
            <a:bodyPr wrap="non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NO-ESTRUCTURADOS</a:t>
              </a:r>
              <a:endParaRPr lang="es-CO" sz="500" b="1" dirty="0">
                <a:solidFill>
                  <a:schemeClr val="bg1"/>
                </a:solidFill>
                <a:latin typeface="Arial" panose="020B0604020202020204" pitchFamily="34" charset="0"/>
                <a:cs typeface="Arial" panose="020B0604020202020204" pitchFamily="34" charset="0"/>
              </a:endParaRPr>
            </a:p>
          </p:txBody>
        </p:sp>
        <p:pic>
          <p:nvPicPr>
            <p:cNvPr id="72" name="Picture 71" descr="documents-icon.png">
              <a:extLst>
                <a:ext uri="{FF2B5EF4-FFF2-40B4-BE49-F238E27FC236}">
                  <a16:creationId xmlns:a16="http://schemas.microsoft.com/office/drawing/2014/main" id="{33689591-02C7-4ADC-9A22-A930A5130CE5}"/>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78893" y="4294020"/>
              <a:ext cx="372897" cy="465102"/>
            </a:xfrm>
            <a:prstGeom prst="rect">
              <a:avLst/>
            </a:prstGeom>
          </p:spPr>
        </p:pic>
        <p:pic>
          <p:nvPicPr>
            <p:cNvPr id="53" name="Picture 52" descr="A close up of a logo&#10;&#10;Description automatically generated">
              <a:extLst>
                <a:ext uri="{FF2B5EF4-FFF2-40B4-BE49-F238E27FC236}">
                  <a16:creationId xmlns:a16="http://schemas.microsoft.com/office/drawing/2014/main" id="{ECF00ADD-B620-43C6-A2C8-F365AA66DEBF}"/>
                </a:ext>
              </a:extLst>
            </p:cNvPr>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59083" y="4936454"/>
              <a:ext cx="412729" cy="412729"/>
            </a:xfrm>
            <a:prstGeom prst="rect">
              <a:avLst/>
            </a:prstGeom>
          </p:spPr>
        </p:pic>
        <p:pic>
          <p:nvPicPr>
            <p:cNvPr id="80" name="Picture 79" descr="A close up of a logo&#10;&#10;Description automatically generated">
              <a:extLst>
                <a:ext uri="{FF2B5EF4-FFF2-40B4-BE49-F238E27FC236}">
                  <a16:creationId xmlns:a16="http://schemas.microsoft.com/office/drawing/2014/main" id="{A11AA7AB-8410-4E66-8B88-DC13D70DBB5E}"/>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44508" y="5505153"/>
              <a:ext cx="321783" cy="321783"/>
            </a:xfrm>
            <a:prstGeom prst="rect">
              <a:avLst/>
            </a:prstGeom>
          </p:spPr>
        </p:pic>
        <p:pic>
          <p:nvPicPr>
            <p:cNvPr id="84" name="Picture 83" descr="A close up of a logo&#10;&#10;Description automatically generated">
              <a:extLst>
                <a:ext uri="{FF2B5EF4-FFF2-40B4-BE49-F238E27FC236}">
                  <a16:creationId xmlns:a16="http://schemas.microsoft.com/office/drawing/2014/main" id="{2CC7AE72-1B75-485A-AEAA-99B5CA678E0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545809" y="5513247"/>
              <a:ext cx="319041" cy="319041"/>
            </a:xfrm>
            <a:prstGeom prst="rect">
              <a:avLst/>
            </a:prstGeom>
          </p:spPr>
        </p:pic>
        <p:sp>
          <p:nvSpPr>
            <p:cNvPr id="6" name="TextBox 5">
              <a:extLst>
                <a:ext uri="{FF2B5EF4-FFF2-40B4-BE49-F238E27FC236}">
                  <a16:creationId xmlns:a16="http://schemas.microsoft.com/office/drawing/2014/main" id="{D6815BC4-C131-4F0B-9F86-A1268D68AC49}"/>
                </a:ext>
              </a:extLst>
            </p:cNvPr>
            <p:cNvSpPr txBox="1"/>
            <p:nvPr/>
          </p:nvSpPr>
          <p:spPr>
            <a:xfrm>
              <a:off x="1906657" y="4459687"/>
              <a:ext cx="931655"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PAPEL</a:t>
              </a:r>
            </a:p>
          </p:txBody>
        </p:sp>
        <p:sp>
          <p:nvSpPr>
            <p:cNvPr id="96" name="TextBox 95">
              <a:extLst>
                <a:ext uri="{FF2B5EF4-FFF2-40B4-BE49-F238E27FC236}">
                  <a16:creationId xmlns:a16="http://schemas.microsoft.com/office/drawing/2014/main" id="{A5F273A8-06BC-4650-BB4F-040EC752A9C5}"/>
                </a:ext>
              </a:extLst>
            </p:cNvPr>
            <p:cNvSpPr txBox="1"/>
            <p:nvPr/>
          </p:nvSpPr>
          <p:spPr>
            <a:xfrm>
              <a:off x="1906657" y="5503490"/>
              <a:ext cx="768449" cy="369332"/>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SOCIAL MEDIA</a:t>
              </a:r>
            </a:p>
          </p:txBody>
        </p:sp>
        <p:sp>
          <p:nvSpPr>
            <p:cNvPr id="98" name="TextBox 97">
              <a:extLst>
                <a:ext uri="{FF2B5EF4-FFF2-40B4-BE49-F238E27FC236}">
                  <a16:creationId xmlns:a16="http://schemas.microsoft.com/office/drawing/2014/main" id="{B03C4F3D-CE00-4CBB-ADD1-3CC61D1CB4C8}"/>
                </a:ext>
              </a:extLst>
            </p:cNvPr>
            <p:cNvSpPr txBox="1"/>
            <p:nvPr/>
          </p:nvSpPr>
          <p:spPr>
            <a:xfrm>
              <a:off x="1906657" y="5052889"/>
              <a:ext cx="931655" cy="246221"/>
            </a:xfrm>
            <a:prstGeom prst="rect">
              <a:avLst/>
            </a:prstGeom>
            <a:noFill/>
          </p:spPr>
          <p:txBody>
            <a:bodyPr wrap="square" rtlCol="0">
              <a:spAutoFit/>
            </a:bodyPr>
            <a:lstStyle/>
            <a:p>
              <a:pPr defTabSz="914378">
                <a:defRPr/>
              </a:pPr>
              <a:r>
                <a:rPr lang="en-US" sz="600" b="1" dirty="0">
                  <a:solidFill>
                    <a:schemeClr val="bg1"/>
                  </a:solidFill>
                  <a:latin typeface="Arial" panose="020B0604020202020204" pitchFamily="34" charset="0"/>
                  <a:cs typeface="Arial" panose="020B0604020202020204" pitchFamily="34" charset="0"/>
                </a:rPr>
                <a:t>TEXT - SMS</a:t>
              </a:r>
            </a:p>
          </p:txBody>
        </p:sp>
        <p:pic>
          <p:nvPicPr>
            <p:cNvPr id="8" name="Picture 7" descr="A close up of a logo&#10;&#10;Description automatically generated">
              <a:extLst>
                <a:ext uri="{FF2B5EF4-FFF2-40B4-BE49-F238E27FC236}">
                  <a16:creationId xmlns:a16="http://schemas.microsoft.com/office/drawing/2014/main" id="{92BED7BA-B7FD-40C1-81D2-38F250ECE14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06942" y="6020008"/>
              <a:ext cx="319041" cy="319041"/>
            </a:xfrm>
            <a:prstGeom prst="rect">
              <a:avLst/>
            </a:prstGeom>
          </p:spPr>
        </p:pic>
        <p:sp>
          <p:nvSpPr>
            <p:cNvPr id="99" name="TextBox 98">
              <a:extLst>
                <a:ext uri="{FF2B5EF4-FFF2-40B4-BE49-F238E27FC236}">
                  <a16:creationId xmlns:a16="http://schemas.microsoft.com/office/drawing/2014/main" id="{735B6F00-AE01-4DD4-AEB5-657B89AF51EF}"/>
                </a:ext>
              </a:extLst>
            </p:cNvPr>
            <p:cNvSpPr txBox="1"/>
            <p:nvPr/>
          </p:nvSpPr>
          <p:spPr>
            <a:xfrm>
              <a:off x="1906657" y="6010250"/>
              <a:ext cx="931655" cy="369332"/>
            </a:xfrm>
            <a:prstGeom prst="rect">
              <a:avLst/>
            </a:prstGeom>
            <a:noFill/>
          </p:spPr>
          <p:txBody>
            <a:bodyPr wrap="square" rtlCol="0">
              <a:spAutoFit/>
            </a:bodyPr>
            <a:lstStyle/>
            <a:p>
              <a:pPr defTabSz="914378">
                <a:defRPr/>
              </a:pPr>
              <a:r>
                <a:rPr lang="pt-BR" sz="600" b="1" dirty="0">
                  <a:solidFill>
                    <a:schemeClr val="bg1"/>
                  </a:solidFill>
                  <a:latin typeface="Arial" panose="020B0604020202020204" pitchFamily="34" charset="0"/>
                  <a:cs typeface="Arial" panose="020B0604020202020204" pitchFamily="34" charset="0"/>
                </a:rPr>
                <a:t>PHOTO </a:t>
              </a:r>
              <a:br>
                <a:rPr lang="pt-BR" sz="600" b="1" dirty="0">
                  <a:solidFill>
                    <a:schemeClr val="bg1"/>
                  </a:solidFill>
                  <a:latin typeface="Arial" panose="020B0604020202020204" pitchFamily="34" charset="0"/>
                  <a:cs typeface="Arial" panose="020B0604020202020204" pitchFamily="34" charset="0"/>
                </a:rPr>
              </a:br>
              <a:r>
                <a:rPr lang="pt-BR" sz="600" b="1" dirty="0">
                  <a:solidFill>
                    <a:schemeClr val="bg1"/>
                  </a:solidFill>
                  <a:latin typeface="Arial" panose="020B0604020202020204" pitchFamily="34" charset="0"/>
                  <a:cs typeface="Arial" panose="020B0604020202020204" pitchFamily="34" charset="0"/>
                </a:rPr>
                <a:t>&amp; VIDEO</a:t>
              </a:r>
              <a:endParaRPr lang="en-US" sz="600" b="1" dirty="0">
                <a:solidFill>
                  <a:schemeClr val="bg1"/>
                </a:solidFill>
                <a:latin typeface="Arial" panose="020B0604020202020204" pitchFamily="34" charset="0"/>
                <a:cs typeface="Arial" panose="020B0604020202020204" pitchFamily="34" charset="0"/>
              </a:endParaRPr>
            </a:p>
          </p:txBody>
        </p:sp>
      </p:grpSp>
      <p:sp>
        <p:nvSpPr>
          <p:cNvPr id="116" name="Rectangle: Rounded Corners 115">
            <a:extLst>
              <a:ext uri="{FF2B5EF4-FFF2-40B4-BE49-F238E27FC236}">
                <a16:creationId xmlns:a16="http://schemas.microsoft.com/office/drawing/2014/main" id="{285FC684-0335-4951-BBB1-28BDD331314A}"/>
              </a:ext>
            </a:extLst>
          </p:cNvPr>
          <p:cNvSpPr/>
          <p:nvPr/>
        </p:nvSpPr>
        <p:spPr>
          <a:xfrm>
            <a:off x="2164600" y="2382604"/>
            <a:ext cx="1931379" cy="962261"/>
          </a:xfrm>
          <a:prstGeom prst="roundRect">
            <a:avLst>
              <a:gd name="adj" fmla="val 50000"/>
            </a:avLst>
          </a:prstGeom>
          <a:gradFill>
            <a:gsLst>
              <a:gs pos="0">
                <a:schemeClr val="bg1">
                  <a:lumMod val="50000"/>
                </a:schemeClr>
              </a:gs>
              <a:gs pos="74000">
                <a:schemeClr val="bg1">
                  <a:alpha val="46000"/>
                </a:schemeClr>
              </a:gs>
              <a:gs pos="100000">
                <a:schemeClr val="bg1"/>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id="{0D2C17FB-B49B-4B94-9DBE-1DCF25AE18B5}"/>
              </a:ext>
            </a:extLst>
          </p:cNvPr>
          <p:cNvSpPr txBox="1"/>
          <p:nvPr/>
        </p:nvSpPr>
        <p:spPr>
          <a:xfrm>
            <a:off x="3177685" y="2506518"/>
            <a:ext cx="1181734" cy="738664"/>
          </a:xfrm>
          <a:prstGeom prst="rect">
            <a:avLst/>
          </a:prstGeom>
          <a:noFill/>
        </p:spPr>
        <p:txBody>
          <a:bodyPr wrap="none" rtlCol="0">
            <a:spAutoFit/>
          </a:bodyPr>
          <a:lstStyle/>
          <a:p>
            <a:pPr marL="228594" indent="-228594"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ESTANDARIZACI</a:t>
            </a:r>
            <a:r>
              <a:rPr lang="pt-BR" sz="600" b="1" dirty="0">
                <a:latin typeface="Arial" panose="020B0604020202020204" pitchFamily="34" charset="0"/>
                <a:cs typeface="Arial" panose="020B0604020202020204" pitchFamily="34" charset="0"/>
              </a:rPr>
              <a:t>Ó</a:t>
            </a:r>
            <a:r>
              <a:rPr lang="en-US" sz="600" b="1" dirty="0">
                <a:latin typeface="Arial" panose="020B0604020202020204" pitchFamily="34" charset="0"/>
                <a:cs typeface="Arial" panose="020B0604020202020204" pitchFamily="34" charset="0"/>
              </a:rPr>
              <a:t>N</a:t>
            </a:r>
          </a:p>
          <a:p>
            <a:pPr marL="228594" indent="-228594"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228594" indent="-228594"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NORMALIZACIÓN</a:t>
            </a:r>
          </a:p>
          <a:p>
            <a:pPr marL="228594" indent="-228594"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228594" indent="-228594"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ENRIQUECIMIENTO</a:t>
            </a:r>
          </a:p>
          <a:p>
            <a:pPr marL="228594" indent="-228594"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228594" indent="-228594"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CALIDAD DE DATOS</a:t>
            </a:r>
            <a:endParaRPr lang="es-CO" sz="450" b="1"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A1B3FA3C-4CDC-4295-A53C-93F7E7FA01EE}"/>
              </a:ext>
            </a:extLst>
          </p:cNvPr>
          <p:cNvSpPr txBox="1"/>
          <p:nvPr/>
        </p:nvSpPr>
        <p:spPr>
          <a:xfrm>
            <a:off x="3742014" y="1199616"/>
            <a:ext cx="1158009" cy="1015663"/>
          </a:xfrm>
          <a:prstGeom prst="rect">
            <a:avLst/>
          </a:prstGeom>
          <a:noFill/>
        </p:spPr>
        <p:txBody>
          <a:bodyPr wrap="none" rtlCol="0">
            <a:spAutoFit/>
          </a:bodyPr>
          <a:lstStyle/>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SMS</a:t>
            </a:r>
          </a:p>
          <a:p>
            <a:pPr defTabSz="914378">
              <a:defRPr/>
            </a:pPr>
            <a:endParaRPr lang="en-US" sz="600" b="1" dirty="0">
              <a:latin typeface="Arial" panose="020B0604020202020204" pitchFamily="34" charset="0"/>
              <a:cs typeface="Arial" panose="020B0604020202020204" pitchFamily="34" charset="0"/>
            </a:endParaRPr>
          </a:p>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EMAIL MKTG</a:t>
            </a:r>
          </a:p>
          <a:p>
            <a:pPr marL="128588" indent="-128588"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PAGINA WEB</a:t>
            </a:r>
          </a:p>
          <a:p>
            <a:pPr marL="128588" indent="-128588"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ESTADOS DE CUENTA</a:t>
            </a:r>
          </a:p>
          <a:p>
            <a:pPr marL="128588" indent="-128588"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FACTURA</a:t>
            </a:r>
          </a:p>
          <a:p>
            <a:pPr defTabSz="914378">
              <a:defRPr/>
            </a:pPr>
            <a:endParaRPr lang="en-US" sz="600" b="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FA110A9-25DA-4E05-98F2-ADAF6F56DCB1}"/>
              </a:ext>
            </a:extLst>
          </p:cNvPr>
          <p:cNvGrpSpPr/>
          <p:nvPr/>
        </p:nvGrpSpPr>
        <p:grpSpPr>
          <a:xfrm>
            <a:off x="2245576" y="2449122"/>
            <a:ext cx="827879" cy="829226"/>
            <a:chOff x="2994101" y="3265495"/>
            <a:chExt cx="1103838" cy="1105635"/>
          </a:xfrm>
        </p:grpSpPr>
        <p:sp>
          <p:nvSpPr>
            <p:cNvPr id="73" name="Oval 72">
              <a:extLst>
                <a:ext uri="{FF2B5EF4-FFF2-40B4-BE49-F238E27FC236}">
                  <a16:creationId xmlns:a16="http://schemas.microsoft.com/office/drawing/2014/main" id="{74813F7F-0927-4E4E-A8AE-899113607CAC}"/>
                </a:ext>
              </a:extLst>
            </p:cNvPr>
            <p:cNvSpPr/>
            <p:nvPr/>
          </p:nvSpPr>
          <p:spPr>
            <a:xfrm>
              <a:off x="2994101" y="3265495"/>
              <a:ext cx="1103838" cy="1105635"/>
            </a:xfrm>
            <a:prstGeom prst="ellipse">
              <a:avLst/>
            </a:prstGeom>
            <a:gradFill flip="none" rotWithShape="1">
              <a:gsLst>
                <a:gs pos="15000">
                  <a:sysClr val="window" lastClr="FFFFFF"/>
                </a:gs>
                <a:gs pos="84000">
                  <a:sysClr val="window" lastClr="FFFFFF">
                    <a:lumMod val="86000"/>
                  </a:sysClr>
                </a:gs>
              </a:gsLst>
              <a:lin ang="0" scaled="0"/>
              <a:tileRect/>
            </a:gradFill>
            <a:ln w="25400" cap="flat" cmpd="sng" algn="ctr">
              <a:noFill/>
              <a:prstDash val="solid"/>
            </a:ln>
            <a:effectLst>
              <a:outerShdw blurRad="254000" dist="139700" dir="7560000" rotWithShape="0">
                <a:prstClr val="black">
                  <a:alpha val="40000"/>
                </a:prstClr>
              </a:outerShdw>
            </a:effectLst>
            <a:scene3d>
              <a:camera prst="orthographicFront"/>
              <a:lightRig rig="threePt" dir="t"/>
            </a:scene3d>
            <a:sp3d extrusionH="76200" contourW="19050" prstMaterial="matte">
              <a:bevelT w="0" h="0"/>
              <a:extrusionClr>
                <a:sysClr val="window" lastClr="FFFFFF">
                  <a:lumMod val="95000"/>
                </a:sysClr>
              </a:extrusionClr>
              <a:contourClr>
                <a:sysClr val="window" lastClr="FFFFFF">
                  <a:lumMod val="95000"/>
                </a:sysClr>
              </a:contourClr>
            </a:sp3d>
          </p:spPr>
          <p:txBody>
            <a:bodyPr rtlCol="0" anchor="ctr"/>
            <a:lstStyle/>
            <a:p>
              <a:pPr algn="ctr" defTabSz="685800">
                <a:defRPr/>
              </a:pPr>
              <a:endParaRPr lang="en-US" sz="1350" kern="0">
                <a:solidFill>
                  <a:prstClr val="white"/>
                </a:solidFill>
                <a:latin typeface="Tw Cen MT"/>
              </a:endParaRPr>
            </a:p>
          </p:txBody>
        </p:sp>
        <p:pic>
          <p:nvPicPr>
            <p:cNvPr id="10" name="Picture 9" descr="A close up of a logo&#10;&#10;Description automatically generated">
              <a:extLst>
                <a:ext uri="{FF2B5EF4-FFF2-40B4-BE49-F238E27FC236}">
                  <a16:creationId xmlns:a16="http://schemas.microsoft.com/office/drawing/2014/main" id="{551F9F7F-A383-4298-9C5E-8E12D119C46D}"/>
                </a:ext>
              </a:extLst>
            </p:cNvPr>
            <p:cNvPicPr>
              <a:picLocks noChangeAspect="1"/>
            </p:cNvPicPr>
            <p:nvPr/>
          </p:nvPicPr>
          <p:blipFill>
            <a:blip r:embed="rId2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10881" y="3507558"/>
              <a:ext cx="614709" cy="614709"/>
            </a:xfrm>
            <a:prstGeom prst="rect">
              <a:avLst/>
            </a:prstGeom>
          </p:spPr>
        </p:pic>
      </p:grpSp>
      <p:sp>
        <p:nvSpPr>
          <p:cNvPr id="75" name="Rectangle: Rounded Corners 74">
            <a:extLst>
              <a:ext uri="{FF2B5EF4-FFF2-40B4-BE49-F238E27FC236}">
                <a16:creationId xmlns:a16="http://schemas.microsoft.com/office/drawing/2014/main" id="{26A437EF-2F09-44A3-8137-5AC6879FEE19}"/>
              </a:ext>
            </a:extLst>
          </p:cNvPr>
          <p:cNvSpPr/>
          <p:nvPr/>
        </p:nvSpPr>
        <p:spPr>
          <a:xfrm>
            <a:off x="2810975" y="3615483"/>
            <a:ext cx="1931379" cy="962261"/>
          </a:xfrm>
          <a:prstGeom prst="roundRect">
            <a:avLst>
              <a:gd name="adj" fmla="val 50000"/>
            </a:avLst>
          </a:prstGeom>
          <a:gradFill>
            <a:gsLst>
              <a:gs pos="0">
                <a:schemeClr val="bg1">
                  <a:lumMod val="50000"/>
                </a:schemeClr>
              </a:gs>
              <a:gs pos="74000">
                <a:schemeClr val="bg1">
                  <a:alpha val="46000"/>
                </a:schemeClr>
              </a:gs>
              <a:gs pos="100000">
                <a:schemeClr val="bg1"/>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4" name="TextBox 63">
            <a:extLst>
              <a:ext uri="{FF2B5EF4-FFF2-40B4-BE49-F238E27FC236}">
                <a16:creationId xmlns:a16="http://schemas.microsoft.com/office/drawing/2014/main" id="{325A64F5-BCC8-4DCA-B062-9A9FB8497056}"/>
              </a:ext>
            </a:extLst>
          </p:cNvPr>
          <p:cNvSpPr txBox="1"/>
          <p:nvPr/>
        </p:nvSpPr>
        <p:spPr>
          <a:xfrm>
            <a:off x="3742015" y="3901495"/>
            <a:ext cx="943207" cy="461665"/>
          </a:xfrm>
          <a:prstGeom prst="rect">
            <a:avLst/>
          </a:prstGeom>
          <a:noFill/>
        </p:spPr>
        <p:txBody>
          <a:bodyPr wrap="none" rtlCol="0">
            <a:spAutoFit/>
          </a:bodyPr>
          <a:lstStyle/>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SEGMENTACIÓN</a:t>
            </a:r>
          </a:p>
          <a:p>
            <a:pPr marL="128588" indent="-128588" defTabSz="914378">
              <a:buFont typeface="Arial" panose="020B0604020202020204" pitchFamily="34" charset="0"/>
              <a:buChar char="•"/>
              <a:defRPr/>
            </a:pPr>
            <a:endParaRPr lang="en-US" sz="600" b="1" dirty="0">
              <a:latin typeface="Arial" panose="020B0604020202020204" pitchFamily="34" charset="0"/>
              <a:cs typeface="Arial" panose="020B0604020202020204" pitchFamily="34" charset="0"/>
            </a:endParaRPr>
          </a:p>
          <a:p>
            <a:pPr marL="128588" indent="-128588" defTabSz="914378">
              <a:buFont typeface="Arial" panose="020B0604020202020204" pitchFamily="34" charset="0"/>
              <a:buChar char="•"/>
              <a:defRPr/>
            </a:pPr>
            <a:r>
              <a:rPr lang="en-US" sz="600" b="1" dirty="0">
                <a:latin typeface="Arial" panose="020B0604020202020204" pitchFamily="34" charset="0"/>
                <a:cs typeface="Arial" panose="020B0604020202020204" pitchFamily="34" charset="0"/>
              </a:rPr>
              <a:t>PREDICCI</a:t>
            </a:r>
            <a:r>
              <a:rPr lang="pt-BR" sz="600" b="1" dirty="0">
                <a:latin typeface="Arial" panose="020B0604020202020204" pitchFamily="34" charset="0"/>
                <a:cs typeface="Arial" panose="020B0604020202020204" pitchFamily="34" charset="0"/>
              </a:rPr>
              <a:t>Ó</a:t>
            </a:r>
            <a:r>
              <a:rPr lang="en-US" sz="600" b="1" dirty="0">
                <a:latin typeface="Arial" panose="020B0604020202020204" pitchFamily="34" charset="0"/>
                <a:cs typeface="Arial" panose="020B0604020202020204" pitchFamily="34" charset="0"/>
              </a:rPr>
              <a:t>N</a:t>
            </a:r>
          </a:p>
          <a:p>
            <a:pPr defTabSz="914378">
              <a:defRPr/>
            </a:pPr>
            <a:endParaRPr lang="en-US" sz="600" b="1"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C80032B-00D1-46F0-B41E-5F050F7C09F7}"/>
              </a:ext>
            </a:extLst>
          </p:cNvPr>
          <p:cNvGrpSpPr/>
          <p:nvPr/>
        </p:nvGrpSpPr>
        <p:grpSpPr>
          <a:xfrm>
            <a:off x="2868530" y="3682000"/>
            <a:ext cx="843456" cy="829226"/>
            <a:chOff x="3990942" y="4909333"/>
            <a:chExt cx="1124608" cy="1105635"/>
          </a:xfrm>
        </p:grpSpPr>
        <p:sp>
          <p:nvSpPr>
            <p:cNvPr id="76" name="Oval 75">
              <a:extLst>
                <a:ext uri="{FF2B5EF4-FFF2-40B4-BE49-F238E27FC236}">
                  <a16:creationId xmlns:a16="http://schemas.microsoft.com/office/drawing/2014/main" id="{4B4A19D5-FEF5-4A2C-A08E-8E8484521E3F}"/>
                </a:ext>
              </a:extLst>
            </p:cNvPr>
            <p:cNvSpPr/>
            <p:nvPr/>
          </p:nvSpPr>
          <p:spPr>
            <a:xfrm>
              <a:off x="4011712" y="4909333"/>
              <a:ext cx="1103838" cy="1105635"/>
            </a:xfrm>
            <a:prstGeom prst="ellipse">
              <a:avLst/>
            </a:prstGeom>
            <a:gradFill flip="none" rotWithShape="1">
              <a:gsLst>
                <a:gs pos="15000">
                  <a:sysClr val="window" lastClr="FFFFFF"/>
                </a:gs>
                <a:gs pos="84000">
                  <a:sysClr val="window" lastClr="FFFFFF">
                    <a:lumMod val="86000"/>
                  </a:sysClr>
                </a:gs>
              </a:gsLst>
              <a:lin ang="0" scaled="0"/>
              <a:tileRect/>
            </a:gradFill>
            <a:ln w="25400" cap="flat" cmpd="sng" algn="ctr">
              <a:noFill/>
              <a:prstDash val="solid"/>
            </a:ln>
            <a:effectLst>
              <a:outerShdw blurRad="254000" dist="139700" dir="7560000" rotWithShape="0">
                <a:prstClr val="black">
                  <a:alpha val="40000"/>
                </a:prstClr>
              </a:outerShdw>
            </a:effectLst>
            <a:scene3d>
              <a:camera prst="orthographicFront"/>
              <a:lightRig rig="threePt" dir="t"/>
            </a:scene3d>
            <a:sp3d extrusionH="76200" contourW="19050" prstMaterial="matte">
              <a:bevelT w="0" h="0"/>
              <a:extrusionClr>
                <a:sysClr val="window" lastClr="FFFFFF">
                  <a:lumMod val="95000"/>
                </a:sysClr>
              </a:extrusionClr>
              <a:contourClr>
                <a:sysClr val="window" lastClr="FFFFFF">
                  <a:lumMod val="95000"/>
                </a:sysClr>
              </a:contourClr>
            </a:sp3d>
          </p:spPr>
          <p:txBody>
            <a:bodyPr rtlCol="0" anchor="ctr"/>
            <a:lstStyle/>
            <a:p>
              <a:pPr algn="ctr" defTabSz="685800">
                <a:defRPr/>
              </a:pPr>
              <a:endParaRPr lang="en-US" sz="1350" kern="0">
                <a:solidFill>
                  <a:prstClr val="white"/>
                </a:solidFill>
                <a:latin typeface="Tw Cen MT"/>
              </a:endParaRPr>
            </a:p>
          </p:txBody>
        </p:sp>
        <p:pic>
          <p:nvPicPr>
            <p:cNvPr id="163" name="Picture 162" descr="A close up of a logo&#10;&#10;Description automatically generated">
              <a:extLst>
                <a:ext uri="{FF2B5EF4-FFF2-40B4-BE49-F238E27FC236}">
                  <a16:creationId xmlns:a16="http://schemas.microsoft.com/office/drawing/2014/main" id="{1B4B62A8-E02D-43AC-A7F2-E636478650E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90942" y="4945219"/>
              <a:ext cx="1035800" cy="1035800"/>
            </a:xfrm>
            <a:prstGeom prst="rect">
              <a:avLst/>
            </a:prstGeom>
          </p:spPr>
        </p:pic>
        <p:sp>
          <p:nvSpPr>
            <p:cNvPr id="165" name="Oval 164">
              <a:extLst>
                <a:ext uri="{FF2B5EF4-FFF2-40B4-BE49-F238E27FC236}">
                  <a16:creationId xmlns:a16="http://schemas.microsoft.com/office/drawing/2014/main" id="{7687AD3A-C028-4F37-9E54-D819E5007AAF}"/>
                </a:ext>
              </a:extLst>
            </p:cNvPr>
            <p:cNvSpPr/>
            <p:nvPr/>
          </p:nvSpPr>
          <p:spPr>
            <a:xfrm>
              <a:off x="4458391" y="5130708"/>
              <a:ext cx="359003" cy="3590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64" name="Picture 163" descr="A close up of a logo&#10;&#10;Description automatically generated">
              <a:extLst>
                <a:ext uri="{FF2B5EF4-FFF2-40B4-BE49-F238E27FC236}">
                  <a16:creationId xmlns:a16="http://schemas.microsoft.com/office/drawing/2014/main" id="{0E6DECDF-50FE-4AF2-8363-0821CAF3228E}"/>
                </a:ext>
              </a:extLst>
            </p:cNvPr>
            <p:cNvPicPr>
              <a:picLocks noChangeAspect="1"/>
            </p:cNvPicPr>
            <p:nvPr/>
          </p:nvPicPr>
          <p:blipFill rotWithShape="1">
            <a:blip r:embed="rId29" cstate="print">
              <a:duotone>
                <a:schemeClr val="accent6">
                  <a:shade val="45000"/>
                  <a:satMod val="135000"/>
                </a:schemeClr>
                <a:prstClr val="white"/>
              </a:duotone>
              <a:extLst>
                <a:ext uri="{BEBA8EAE-BF5A-486C-A8C5-ECC9F3942E4B}">
                  <a14:imgProps xmlns:a14="http://schemas.microsoft.com/office/drawing/2010/main">
                    <a14:imgLayer r:embed="rId30">
                      <a14:imgEffect>
                        <a14:brightnessContrast contrast="-27000"/>
                      </a14:imgEffect>
                    </a14:imgLayer>
                  </a14:imgProps>
                </a:ext>
                <a:ext uri="{28A0092B-C50C-407E-A947-70E740481C1C}">
                  <a14:useLocalDpi xmlns:a14="http://schemas.microsoft.com/office/drawing/2010/main" val="0"/>
                </a:ext>
              </a:extLst>
            </a:blip>
            <a:srcRect l="51398" t="22460" r="26704" b="52765"/>
            <a:stretch/>
          </p:blipFill>
          <p:spPr>
            <a:xfrm>
              <a:off x="4525327" y="5166858"/>
              <a:ext cx="226816" cy="256620"/>
            </a:xfrm>
            <a:prstGeom prst="rect">
              <a:avLst/>
            </a:prstGeom>
          </p:spPr>
        </p:pic>
      </p:grpSp>
      <p:grpSp>
        <p:nvGrpSpPr>
          <p:cNvPr id="18" name="Group 17">
            <a:extLst>
              <a:ext uri="{FF2B5EF4-FFF2-40B4-BE49-F238E27FC236}">
                <a16:creationId xmlns:a16="http://schemas.microsoft.com/office/drawing/2014/main" id="{3A7F23E4-225A-4841-B5C0-D9FE5143E257}"/>
              </a:ext>
            </a:extLst>
          </p:cNvPr>
          <p:cNvGrpSpPr/>
          <p:nvPr/>
        </p:nvGrpSpPr>
        <p:grpSpPr>
          <a:xfrm>
            <a:off x="2876319" y="1237339"/>
            <a:ext cx="827879" cy="829226"/>
            <a:chOff x="3835092" y="1649785"/>
            <a:chExt cx="1103838" cy="1105635"/>
          </a:xfrm>
        </p:grpSpPr>
        <p:sp>
          <p:nvSpPr>
            <p:cNvPr id="79" name="Oval 78">
              <a:extLst>
                <a:ext uri="{FF2B5EF4-FFF2-40B4-BE49-F238E27FC236}">
                  <a16:creationId xmlns:a16="http://schemas.microsoft.com/office/drawing/2014/main" id="{97EC16F2-AE04-4F16-B11D-E1F12D735A47}"/>
                </a:ext>
              </a:extLst>
            </p:cNvPr>
            <p:cNvSpPr/>
            <p:nvPr/>
          </p:nvSpPr>
          <p:spPr>
            <a:xfrm>
              <a:off x="3835092" y="1649785"/>
              <a:ext cx="1103838" cy="1105635"/>
            </a:xfrm>
            <a:prstGeom prst="ellipse">
              <a:avLst/>
            </a:prstGeom>
            <a:gradFill flip="none" rotWithShape="1">
              <a:gsLst>
                <a:gs pos="15000">
                  <a:sysClr val="window" lastClr="FFFFFF"/>
                </a:gs>
                <a:gs pos="84000">
                  <a:sysClr val="window" lastClr="FFFFFF">
                    <a:lumMod val="86000"/>
                  </a:sysClr>
                </a:gs>
              </a:gsLst>
              <a:lin ang="0" scaled="0"/>
              <a:tileRect/>
            </a:gradFill>
            <a:ln w="25400" cap="flat" cmpd="sng" algn="ctr">
              <a:noFill/>
              <a:prstDash val="solid"/>
            </a:ln>
            <a:effectLst>
              <a:outerShdw blurRad="254000" dist="139700" dir="7560000" rotWithShape="0">
                <a:prstClr val="black">
                  <a:alpha val="40000"/>
                </a:prstClr>
              </a:outerShdw>
            </a:effectLst>
            <a:scene3d>
              <a:camera prst="orthographicFront"/>
              <a:lightRig rig="threePt" dir="t"/>
            </a:scene3d>
            <a:sp3d extrusionH="76200" contourW="19050" prstMaterial="matte">
              <a:bevelT w="0" h="0"/>
              <a:extrusionClr>
                <a:sysClr val="window" lastClr="FFFFFF">
                  <a:lumMod val="95000"/>
                </a:sysClr>
              </a:extrusionClr>
              <a:contourClr>
                <a:sysClr val="window" lastClr="FFFFFF">
                  <a:lumMod val="95000"/>
                </a:sysClr>
              </a:contourClr>
            </a:sp3d>
          </p:spPr>
          <p:txBody>
            <a:bodyPr rtlCol="0" anchor="ctr"/>
            <a:lstStyle/>
            <a:p>
              <a:pPr algn="ctr" defTabSz="685800">
                <a:defRPr/>
              </a:pPr>
              <a:endParaRPr lang="en-US" sz="1350" kern="0">
                <a:solidFill>
                  <a:prstClr val="white"/>
                </a:solidFill>
                <a:latin typeface="Tw Cen MT"/>
              </a:endParaRPr>
            </a:p>
          </p:txBody>
        </p:sp>
        <p:pic>
          <p:nvPicPr>
            <p:cNvPr id="19" name="Picture 18" descr="A picture containing table, sky&#10;&#10;Description automatically generated">
              <a:extLst>
                <a:ext uri="{FF2B5EF4-FFF2-40B4-BE49-F238E27FC236}">
                  <a16:creationId xmlns:a16="http://schemas.microsoft.com/office/drawing/2014/main" id="{3A26E10C-9807-480D-96A9-9A9CC84F6F6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966849" y="1883198"/>
              <a:ext cx="856524" cy="642393"/>
            </a:xfrm>
            <a:prstGeom prst="rect">
              <a:avLst/>
            </a:prstGeom>
          </p:spPr>
        </p:pic>
      </p:grpSp>
      <p:sp>
        <p:nvSpPr>
          <p:cNvPr id="105" name="TextBox 104">
            <a:extLst>
              <a:ext uri="{FF2B5EF4-FFF2-40B4-BE49-F238E27FC236}">
                <a16:creationId xmlns:a16="http://schemas.microsoft.com/office/drawing/2014/main" id="{C9B678DA-E214-4250-9BA3-FD04D49DC8D9}"/>
              </a:ext>
            </a:extLst>
          </p:cNvPr>
          <p:cNvSpPr txBox="1"/>
          <p:nvPr/>
        </p:nvSpPr>
        <p:spPr>
          <a:xfrm>
            <a:off x="2727293" y="620194"/>
            <a:ext cx="3605474" cy="323165"/>
          </a:xfrm>
          <a:prstGeom prst="rect">
            <a:avLst/>
          </a:prstGeom>
          <a:noFill/>
        </p:spPr>
        <p:txBody>
          <a:bodyPr wrap="none" rtlCol="0">
            <a:spAutoFit/>
          </a:bodyPr>
          <a:lstStyle/>
          <a:p>
            <a:r>
              <a:rPr lang="en-US" sz="1500" b="1" dirty="0"/>
              <a:t>R I C O H   </a:t>
            </a:r>
            <a:r>
              <a:rPr lang="en-US" sz="1500" dirty="0"/>
              <a:t>P R O C E S </a:t>
            </a:r>
            <a:r>
              <a:rPr lang="en-US" sz="1500" dirty="0" err="1"/>
              <a:t>S</a:t>
            </a:r>
            <a:r>
              <a:rPr lang="en-US" sz="1500" dirty="0"/>
              <a:t>   A U T O M A T I O N</a:t>
            </a:r>
          </a:p>
        </p:txBody>
      </p:sp>
      <p:sp>
        <p:nvSpPr>
          <p:cNvPr id="106" name="TextBox 105">
            <a:extLst>
              <a:ext uri="{FF2B5EF4-FFF2-40B4-BE49-F238E27FC236}">
                <a16:creationId xmlns:a16="http://schemas.microsoft.com/office/drawing/2014/main" id="{0ABCAA32-1FC3-4042-922F-6E7FB0D32DFF}"/>
              </a:ext>
            </a:extLst>
          </p:cNvPr>
          <p:cNvSpPr txBox="1"/>
          <p:nvPr/>
        </p:nvSpPr>
        <p:spPr>
          <a:xfrm>
            <a:off x="4845499" y="3913526"/>
            <a:ext cx="1289135" cy="369332"/>
          </a:xfrm>
          <a:prstGeom prst="rect">
            <a:avLst/>
          </a:prstGeom>
          <a:noFill/>
        </p:spPr>
        <p:txBody>
          <a:bodyPr wrap="none" rtlCol="0">
            <a:spAutoFit/>
          </a:bodyPr>
          <a:lstStyle/>
          <a:p>
            <a:pPr defTabSz="914378">
              <a:defRPr/>
            </a:pPr>
            <a:r>
              <a:rPr lang="pt-BR" sz="600" b="1" dirty="0">
                <a:latin typeface="Arial" panose="020B0604020202020204" pitchFamily="34" charset="0"/>
                <a:cs typeface="Arial" panose="020B0604020202020204" pitchFamily="34" charset="0"/>
              </a:rPr>
              <a:t>INTELIGENCIA DE NEGOCIOS</a:t>
            </a:r>
          </a:p>
          <a:p>
            <a:pPr defTabSz="914378">
              <a:defRPr/>
            </a:pPr>
            <a:endParaRPr lang="pt-BR" sz="600" b="1" dirty="0">
              <a:latin typeface="Arial" panose="020B0604020202020204" pitchFamily="34" charset="0"/>
              <a:cs typeface="Arial" panose="020B0604020202020204" pitchFamily="34" charset="0"/>
            </a:endParaRPr>
          </a:p>
          <a:p>
            <a:pPr algn="ctr" defTabSz="914378">
              <a:defRPr/>
            </a:pPr>
            <a:r>
              <a:rPr lang="pt-BR" sz="600" b="1" dirty="0">
                <a:latin typeface="Arial" panose="020B0604020202020204" pitchFamily="34" charset="0"/>
                <a:cs typeface="Arial" panose="020B0604020202020204" pitchFamily="34" charset="0"/>
              </a:rPr>
              <a:t>Y ANALITICA</a:t>
            </a:r>
            <a:endParaRPr lang="en-US" sz="600" b="1" dirty="0">
              <a:latin typeface="Arial" panose="020B0604020202020204" pitchFamily="34" charset="0"/>
              <a:cs typeface="Arial" panose="020B0604020202020204" pitchFamily="34" charset="0"/>
            </a:endParaRPr>
          </a:p>
        </p:txBody>
      </p:sp>
      <p:sp>
        <p:nvSpPr>
          <p:cNvPr id="21" name="Arrow: Left-Right 20">
            <a:extLst>
              <a:ext uri="{FF2B5EF4-FFF2-40B4-BE49-F238E27FC236}">
                <a16:creationId xmlns:a16="http://schemas.microsoft.com/office/drawing/2014/main" id="{6F4FB23A-9787-40BA-A8C9-7FFCE8586498}"/>
              </a:ext>
            </a:extLst>
          </p:cNvPr>
          <p:cNvSpPr/>
          <p:nvPr/>
        </p:nvSpPr>
        <p:spPr>
          <a:xfrm>
            <a:off x="2657587" y="4655060"/>
            <a:ext cx="3762588" cy="327281"/>
          </a:xfrm>
          <a:prstGeom prst="leftRightArrow">
            <a:avLst/>
          </a:prstGeom>
          <a:gradFill>
            <a:gsLst>
              <a:gs pos="100000">
                <a:schemeClr val="bg1">
                  <a:lumMod val="65000"/>
                </a:schemeClr>
              </a:gs>
              <a:gs pos="0">
                <a:schemeClr val="bg1">
                  <a:lumMod val="65000"/>
                </a:schemeClr>
              </a:gs>
              <a:gs pos="49000">
                <a:schemeClr val="bg1"/>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7" name="TextBox 106">
            <a:extLst>
              <a:ext uri="{FF2B5EF4-FFF2-40B4-BE49-F238E27FC236}">
                <a16:creationId xmlns:a16="http://schemas.microsoft.com/office/drawing/2014/main" id="{B5111654-1321-4FBE-948C-7BD807614FE5}"/>
              </a:ext>
            </a:extLst>
          </p:cNvPr>
          <p:cNvSpPr txBox="1"/>
          <p:nvPr/>
        </p:nvSpPr>
        <p:spPr>
          <a:xfrm>
            <a:off x="3073312" y="4737909"/>
            <a:ext cx="2931137" cy="184666"/>
          </a:xfrm>
          <a:prstGeom prst="rect">
            <a:avLst/>
          </a:prstGeom>
          <a:noFill/>
        </p:spPr>
        <p:txBody>
          <a:bodyPr wrap="square" rtlCol="0">
            <a:spAutoFit/>
          </a:bodyPr>
          <a:lstStyle/>
          <a:p>
            <a:pPr defTabSz="914378">
              <a:defRPr/>
            </a:pPr>
            <a:r>
              <a:rPr lang="pt-BR" sz="600" b="1" dirty="0">
                <a:latin typeface="Arial" panose="020B0604020202020204" pitchFamily="34" charset="0"/>
                <a:cs typeface="Arial" panose="020B0604020202020204" pitchFamily="34" charset="0"/>
              </a:rPr>
              <a:t>CONSULTORÍA DE PROCESOS , INFRAESTRUCTURA Y SEGURIDAD </a:t>
            </a:r>
            <a:endParaRPr lang="en-US" sz="600" b="1" dirty="0">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EA15F1E8-2CA3-4E8C-86AD-C4349312F5E6}"/>
              </a:ext>
            </a:extLst>
          </p:cNvPr>
          <p:cNvSpPr txBox="1"/>
          <p:nvPr/>
        </p:nvSpPr>
        <p:spPr>
          <a:xfrm>
            <a:off x="5006963" y="1393183"/>
            <a:ext cx="925253" cy="369332"/>
          </a:xfrm>
          <a:prstGeom prst="rect">
            <a:avLst/>
          </a:prstGeom>
          <a:noFill/>
        </p:spPr>
        <p:txBody>
          <a:bodyPr wrap="none" rtlCol="0">
            <a:spAutoFit/>
          </a:bodyPr>
          <a:lstStyle/>
          <a:p>
            <a:pPr algn="ctr" defTabSz="914378">
              <a:defRPr/>
            </a:pPr>
            <a:r>
              <a:rPr lang="pt-BR" sz="600" b="1" dirty="0">
                <a:latin typeface="Arial" panose="020B0604020202020204" pitchFamily="34" charset="0"/>
                <a:cs typeface="Arial" panose="020B0604020202020204" pitchFamily="34" charset="0"/>
              </a:rPr>
              <a:t>INTELIGENT</a:t>
            </a:r>
          </a:p>
          <a:p>
            <a:pPr algn="ctr" defTabSz="914378">
              <a:defRPr/>
            </a:pPr>
            <a:endParaRPr lang="pt-BR" sz="600" b="1" dirty="0">
              <a:latin typeface="Arial" panose="020B0604020202020204" pitchFamily="34" charset="0"/>
              <a:cs typeface="Arial" panose="020B0604020202020204" pitchFamily="34" charset="0"/>
            </a:endParaRPr>
          </a:p>
          <a:p>
            <a:pPr algn="ctr" defTabSz="914378">
              <a:defRPr/>
            </a:pPr>
            <a:r>
              <a:rPr lang="pt-BR" sz="600" b="1" dirty="0">
                <a:latin typeface="Arial" panose="020B0604020202020204" pitchFamily="34" charset="0"/>
                <a:cs typeface="Arial" panose="020B0604020202020204" pitchFamily="34" charset="0"/>
              </a:rPr>
              <a:t>ENGAGEMENT </a:t>
            </a:r>
            <a:r>
              <a:rPr lang="en-US" sz="600" b="1" dirty="0">
                <a:latin typeface="Arial" panose="020B0604020202020204" pitchFamily="34" charset="0"/>
                <a:cs typeface="Arial" panose="020B0604020202020204" pitchFamily="34" charset="0"/>
              </a:rPr>
              <a:t>HUB</a:t>
            </a:r>
            <a:endParaRPr lang="pt-BR" sz="600" b="1" dirty="0">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6526A8B8-4D79-491D-9E70-373C0C94E47F}"/>
              </a:ext>
            </a:extLst>
          </p:cNvPr>
          <p:cNvSpPr txBox="1"/>
          <p:nvPr/>
        </p:nvSpPr>
        <p:spPr>
          <a:xfrm>
            <a:off x="4413151" y="2688461"/>
            <a:ext cx="652744" cy="184666"/>
          </a:xfrm>
          <a:prstGeom prst="rect">
            <a:avLst/>
          </a:prstGeom>
          <a:noFill/>
        </p:spPr>
        <p:txBody>
          <a:bodyPr wrap="none" rtlCol="0">
            <a:spAutoFit/>
          </a:bodyPr>
          <a:lstStyle/>
          <a:p>
            <a:pPr algn="ctr" defTabSz="914378">
              <a:defRPr/>
            </a:pPr>
            <a:r>
              <a:rPr lang="pt-BR" sz="600" b="1" dirty="0">
                <a:latin typeface="Arial" panose="020B0604020202020204" pitchFamily="34" charset="0"/>
                <a:cs typeface="Arial" panose="020B0604020202020204" pitchFamily="34" charset="0"/>
              </a:rPr>
              <a:t>WORKFLOW</a:t>
            </a:r>
          </a:p>
        </p:txBody>
      </p:sp>
      <p:pic>
        <p:nvPicPr>
          <p:cNvPr id="81" name="Picture 80" descr="A chair in a room&#10;&#10;Description automatically generated">
            <a:extLst>
              <a:ext uri="{FF2B5EF4-FFF2-40B4-BE49-F238E27FC236}">
                <a16:creationId xmlns:a16="http://schemas.microsoft.com/office/drawing/2014/main" id="{5FBE5238-80E9-4595-A2F4-7B029CAFD2D5}"/>
              </a:ext>
            </a:extLst>
          </p:cNvPr>
          <p:cNvPicPr>
            <a:picLocks noChangeAspect="1"/>
          </p:cNvPicPr>
          <p:nvPr/>
        </p:nvPicPr>
        <p:blipFill rotWithShape="1">
          <a:blip r:embed="rId32" cstate="print">
            <a:duotone>
              <a:schemeClr val="accent2">
                <a:shade val="45000"/>
                <a:satMod val="135000"/>
              </a:schemeClr>
              <a:prstClr val="white"/>
            </a:duotone>
            <a:extLst>
              <a:ext uri="{28A0092B-C50C-407E-A947-70E740481C1C}">
                <a14:useLocalDpi xmlns:a14="http://schemas.microsoft.com/office/drawing/2010/main" val="0"/>
              </a:ext>
            </a:extLst>
          </a:blip>
          <a:srcRect l="33825" t="26373" r="42679" b="10242"/>
          <a:stretch/>
        </p:blipFill>
        <p:spPr>
          <a:xfrm>
            <a:off x="8488549" y="714511"/>
            <a:ext cx="701528" cy="2838680"/>
          </a:xfrm>
          <a:prstGeom prst="rect">
            <a:avLst/>
          </a:prstGeom>
          <a:ln w="38100">
            <a:solidFill>
              <a:schemeClr val="bg1"/>
            </a:solidFill>
          </a:ln>
        </p:spPr>
      </p:pic>
      <p:pic>
        <p:nvPicPr>
          <p:cNvPr id="89" name="Picture 88" descr="A person wearing a costume&#10;&#10;Description automatically generated">
            <a:extLst>
              <a:ext uri="{FF2B5EF4-FFF2-40B4-BE49-F238E27FC236}">
                <a16:creationId xmlns:a16="http://schemas.microsoft.com/office/drawing/2014/main" id="{615771D3-1FE0-4D4C-A1E6-D65866D0F90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536638" y="2643485"/>
            <a:ext cx="587734" cy="1216303"/>
          </a:xfrm>
          <a:prstGeom prst="rect">
            <a:avLst/>
          </a:prstGeom>
        </p:spPr>
      </p:pic>
      <p:pic>
        <p:nvPicPr>
          <p:cNvPr id="23" name="Picture 22">
            <a:extLst>
              <a:ext uri="{FF2B5EF4-FFF2-40B4-BE49-F238E27FC236}">
                <a16:creationId xmlns:a16="http://schemas.microsoft.com/office/drawing/2014/main" id="{FF12C6BA-FD85-400E-B4BD-BB48711BB92A}"/>
              </a:ext>
            </a:extLst>
          </p:cNvPr>
          <p:cNvPicPr>
            <a:picLocks noChangeAspect="1"/>
          </p:cNvPicPr>
          <p:nvPr/>
        </p:nvPicPr>
        <p:blipFill>
          <a:blip r:embed="rId34"/>
          <a:stretch>
            <a:fillRect/>
          </a:stretch>
        </p:blipFill>
        <p:spPr>
          <a:xfrm rot="5400000">
            <a:off x="7514757" y="1696196"/>
            <a:ext cx="2665633" cy="700710"/>
          </a:xfrm>
          <a:prstGeom prst="rect">
            <a:avLst/>
          </a:prstGeom>
        </p:spPr>
      </p:pic>
      <p:sp>
        <p:nvSpPr>
          <p:cNvPr id="90" name="TextBox 89">
            <a:extLst>
              <a:ext uri="{FF2B5EF4-FFF2-40B4-BE49-F238E27FC236}">
                <a16:creationId xmlns:a16="http://schemas.microsoft.com/office/drawing/2014/main" id="{FB854678-9278-4A9D-9E7A-1F1AC6DE3EF3}"/>
              </a:ext>
            </a:extLst>
          </p:cNvPr>
          <p:cNvSpPr txBox="1"/>
          <p:nvPr/>
        </p:nvSpPr>
        <p:spPr>
          <a:xfrm>
            <a:off x="8536641" y="772661"/>
            <a:ext cx="659155" cy="213585"/>
          </a:xfrm>
          <a:prstGeom prst="rect">
            <a:avLst/>
          </a:prstGeom>
          <a:noFill/>
        </p:spPr>
        <p:txBody>
          <a:bodyPr wrap="none" rtlCol="0">
            <a:spAutoFit/>
          </a:bodyPr>
          <a:lstStyle/>
          <a:p>
            <a:r>
              <a:rPr lang="en-US" sz="788" b="1" dirty="0">
                <a:solidFill>
                  <a:schemeClr val="bg1"/>
                </a:solidFill>
              </a:rPr>
              <a:t>C L I E N T E</a:t>
            </a:r>
          </a:p>
        </p:txBody>
      </p:sp>
      <p:sp>
        <p:nvSpPr>
          <p:cNvPr id="180" name="3">
            <a:extLst>
              <a:ext uri="{FF2B5EF4-FFF2-40B4-BE49-F238E27FC236}">
                <a16:creationId xmlns:a16="http://schemas.microsoft.com/office/drawing/2014/main" id="{55B35715-CEEB-4C74-B3F9-32FFD6559895}"/>
              </a:ext>
            </a:extLst>
          </p:cNvPr>
          <p:cNvSpPr/>
          <p:nvPr/>
        </p:nvSpPr>
        <p:spPr bwMode="auto">
          <a:xfrm>
            <a:off x="5452708" y="2356833"/>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3">
            <a:extLst>
              <a:ext uri="{FF2B5EF4-FFF2-40B4-BE49-F238E27FC236}">
                <a16:creationId xmlns:a16="http://schemas.microsoft.com/office/drawing/2014/main" id="{6517C777-6284-40F6-A0D7-83DBE4AC95C4}"/>
              </a:ext>
            </a:extLst>
          </p:cNvPr>
          <p:cNvSpPr/>
          <p:nvPr/>
        </p:nvSpPr>
        <p:spPr bwMode="auto">
          <a:xfrm>
            <a:off x="5404983" y="2356833"/>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2" name="3">
            <a:extLst>
              <a:ext uri="{FF2B5EF4-FFF2-40B4-BE49-F238E27FC236}">
                <a16:creationId xmlns:a16="http://schemas.microsoft.com/office/drawing/2014/main" id="{73DBFE6C-51AB-499A-9050-74509F8D9BD8}"/>
              </a:ext>
            </a:extLst>
          </p:cNvPr>
          <p:cNvSpPr/>
          <p:nvPr/>
        </p:nvSpPr>
        <p:spPr bwMode="auto">
          <a:xfrm>
            <a:off x="5411704" y="2337466"/>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3" name="3">
            <a:extLst>
              <a:ext uri="{FF2B5EF4-FFF2-40B4-BE49-F238E27FC236}">
                <a16:creationId xmlns:a16="http://schemas.microsoft.com/office/drawing/2014/main" id="{533ED3B4-974E-4C4E-A767-966A8B92DB29}"/>
              </a:ext>
            </a:extLst>
          </p:cNvPr>
          <p:cNvSpPr/>
          <p:nvPr/>
        </p:nvSpPr>
        <p:spPr bwMode="auto">
          <a:xfrm>
            <a:off x="5428709" y="2332829"/>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4" name="1">
            <a:extLst>
              <a:ext uri="{FF2B5EF4-FFF2-40B4-BE49-F238E27FC236}">
                <a16:creationId xmlns:a16="http://schemas.microsoft.com/office/drawing/2014/main" id="{34A9F56E-D4A3-4DB4-BC4E-92D562B1A69E}"/>
              </a:ext>
            </a:extLst>
          </p:cNvPr>
          <p:cNvSpPr/>
          <p:nvPr/>
        </p:nvSpPr>
        <p:spPr bwMode="auto">
          <a:xfrm>
            <a:off x="4029235" y="2131322"/>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5" name="1">
            <a:extLst>
              <a:ext uri="{FF2B5EF4-FFF2-40B4-BE49-F238E27FC236}">
                <a16:creationId xmlns:a16="http://schemas.microsoft.com/office/drawing/2014/main" id="{0BBD8F04-6B3D-4AEC-A47D-80B3F8B059F2}"/>
              </a:ext>
            </a:extLst>
          </p:cNvPr>
          <p:cNvSpPr/>
          <p:nvPr/>
        </p:nvSpPr>
        <p:spPr bwMode="auto">
          <a:xfrm>
            <a:off x="4572076" y="2337301"/>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6" name="1">
            <a:extLst>
              <a:ext uri="{FF2B5EF4-FFF2-40B4-BE49-F238E27FC236}">
                <a16:creationId xmlns:a16="http://schemas.microsoft.com/office/drawing/2014/main" id="{3975257E-72B5-4454-AB50-2D639981ECC3}"/>
              </a:ext>
            </a:extLst>
          </p:cNvPr>
          <p:cNvSpPr/>
          <p:nvPr/>
        </p:nvSpPr>
        <p:spPr bwMode="auto">
          <a:xfrm>
            <a:off x="4347217" y="2259842"/>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7" name="1">
            <a:extLst>
              <a:ext uri="{FF2B5EF4-FFF2-40B4-BE49-F238E27FC236}">
                <a16:creationId xmlns:a16="http://schemas.microsoft.com/office/drawing/2014/main" id="{BE567D7B-E119-4467-AF21-6E1A8883BF70}"/>
              </a:ext>
            </a:extLst>
          </p:cNvPr>
          <p:cNvSpPr/>
          <p:nvPr/>
        </p:nvSpPr>
        <p:spPr bwMode="auto">
          <a:xfrm>
            <a:off x="4444653" y="2239852"/>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8" name="3">
            <a:extLst>
              <a:ext uri="{FF2B5EF4-FFF2-40B4-BE49-F238E27FC236}">
                <a16:creationId xmlns:a16="http://schemas.microsoft.com/office/drawing/2014/main" id="{D138A6B1-20B2-4885-972F-D411F4E0F0A9}"/>
              </a:ext>
            </a:extLst>
          </p:cNvPr>
          <p:cNvSpPr/>
          <p:nvPr/>
        </p:nvSpPr>
        <p:spPr bwMode="auto">
          <a:xfrm>
            <a:off x="5684321" y="2375739"/>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9" name="3">
            <a:extLst>
              <a:ext uri="{FF2B5EF4-FFF2-40B4-BE49-F238E27FC236}">
                <a16:creationId xmlns:a16="http://schemas.microsoft.com/office/drawing/2014/main" id="{DB89F2C3-9EB2-4833-BF5F-F7BF5792D808}"/>
              </a:ext>
            </a:extLst>
          </p:cNvPr>
          <p:cNvSpPr/>
          <p:nvPr/>
        </p:nvSpPr>
        <p:spPr bwMode="auto">
          <a:xfrm>
            <a:off x="5636595" y="2375739"/>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0" name="3">
            <a:extLst>
              <a:ext uri="{FF2B5EF4-FFF2-40B4-BE49-F238E27FC236}">
                <a16:creationId xmlns:a16="http://schemas.microsoft.com/office/drawing/2014/main" id="{A4FB3C0B-341A-4834-98FB-8A6894FC19EB}"/>
              </a:ext>
            </a:extLst>
          </p:cNvPr>
          <p:cNvSpPr/>
          <p:nvPr/>
        </p:nvSpPr>
        <p:spPr bwMode="auto">
          <a:xfrm>
            <a:off x="5643315" y="2356372"/>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1" name="3">
            <a:extLst>
              <a:ext uri="{FF2B5EF4-FFF2-40B4-BE49-F238E27FC236}">
                <a16:creationId xmlns:a16="http://schemas.microsoft.com/office/drawing/2014/main" id="{CFF9CA11-8A11-4C96-93FB-B09033FA8032}"/>
              </a:ext>
            </a:extLst>
          </p:cNvPr>
          <p:cNvSpPr/>
          <p:nvPr/>
        </p:nvSpPr>
        <p:spPr bwMode="auto">
          <a:xfrm>
            <a:off x="5660322" y="2351736"/>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1">
            <a:extLst>
              <a:ext uri="{FF2B5EF4-FFF2-40B4-BE49-F238E27FC236}">
                <a16:creationId xmlns:a16="http://schemas.microsoft.com/office/drawing/2014/main" id="{D7521D14-7962-4D6A-A352-FA257E40299C}"/>
              </a:ext>
            </a:extLst>
          </p:cNvPr>
          <p:cNvSpPr/>
          <p:nvPr/>
        </p:nvSpPr>
        <p:spPr bwMode="auto">
          <a:xfrm>
            <a:off x="7016300" y="2180708"/>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1">
            <a:extLst>
              <a:ext uri="{FF2B5EF4-FFF2-40B4-BE49-F238E27FC236}">
                <a16:creationId xmlns:a16="http://schemas.microsoft.com/office/drawing/2014/main" id="{608A7D7F-F127-4422-9C33-D469DE60CF54}"/>
              </a:ext>
            </a:extLst>
          </p:cNvPr>
          <p:cNvSpPr/>
          <p:nvPr/>
        </p:nvSpPr>
        <p:spPr bwMode="auto">
          <a:xfrm>
            <a:off x="6561750" y="2276552"/>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1">
            <a:extLst>
              <a:ext uri="{FF2B5EF4-FFF2-40B4-BE49-F238E27FC236}">
                <a16:creationId xmlns:a16="http://schemas.microsoft.com/office/drawing/2014/main" id="{EFB27D48-D4C6-47ED-A691-A131DF748429}"/>
              </a:ext>
            </a:extLst>
          </p:cNvPr>
          <p:cNvSpPr/>
          <p:nvPr/>
        </p:nvSpPr>
        <p:spPr bwMode="auto">
          <a:xfrm>
            <a:off x="6766973" y="2263852"/>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1">
            <a:extLst>
              <a:ext uri="{FF2B5EF4-FFF2-40B4-BE49-F238E27FC236}">
                <a16:creationId xmlns:a16="http://schemas.microsoft.com/office/drawing/2014/main" id="{6F5004EA-99BE-497E-9E4B-229CFF233EC3}"/>
              </a:ext>
            </a:extLst>
          </p:cNvPr>
          <p:cNvSpPr/>
          <p:nvPr/>
        </p:nvSpPr>
        <p:spPr bwMode="auto">
          <a:xfrm>
            <a:off x="6890562" y="2163708"/>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6" name="1">
            <a:extLst>
              <a:ext uri="{FF2B5EF4-FFF2-40B4-BE49-F238E27FC236}">
                <a16:creationId xmlns:a16="http://schemas.microsoft.com/office/drawing/2014/main" id="{477EE2B4-CAE3-472C-A852-E1A1A8D6ABCE}"/>
              </a:ext>
            </a:extLst>
          </p:cNvPr>
          <p:cNvSpPr/>
          <p:nvPr/>
        </p:nvSpPr>
        <p:spPr bwMode="auto">
          <a:xfrm>
            <a:off x="5455980" y="3086643"/>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1">
            <a:extLst>
              <a:ext uri="{FF2B5EF4-FFF2-40B4-BE49-F238E27FC236}">
                <a16:creationId xmlns:a16="http://schemas.microsoft.com/office/drawing/2014/main" id="{4D531CA9-0781-40F3-A3EF-6EE156DF235D}"/>
              </a:ext>
            </a:extLst>
          </p:cNvPr>
          <p:cNvSpPr/>
          <p:nvPr/>
        </p:nvSpPr>
        <p:spPr bwMode="auto">
          <a:xfrm>
            <a:off x="5408255" y="3086643"/>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8" name="3">
            <a:extLst>
              <a:ext uri="{FF2B5EF4-FFF2-40B4-BE49-F238E27FC236}">
                <a16:creationId xmlns:a16="http://schemas.microsoft.com/office/drawing/2014/main" id="{83DE12F3-722D-4B31-BF42-9BF60D4F36FC}"/>
              </a:ext>
            </a:extLst>
          </p:cNvPr>
          <p:cNvSpPr/>
          <p:nvPr/>
        </p:nvSpPr>
        <p:spPr bwMode="auto">
          <a:xfrm>
            <a:off x="5414976" y="3067275"/>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9" name="3">
            <a:extLst>
              <a:ext uri="{FF2B5EF4-FFF2-40B4-BE49-F238E27FC236}">
                <a16:creationId xmlns:a16="http://schemas.microsoft.com/office/drawing/2014/main" id="{77BF7EF2-DABE-43D2-99BE-E20EECD285D3}"/>
              </a:ext>
            </a:extLst>
          </p:cNvPr>
          <p:cNvSpPr/>
          <p:nvPr/>
        </p:nvSpPr>
        <p:spPr bwMode="auto">
          <a:xfrm>
            <a:off x="5431981" y="3062639"/>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0" name="3">
            <a:extLst>
              <a:ext uri="{FF2B5EF4-FFF2-40B4-BE49-F238E27FC236}">
                <a16:creationId xmlns:a16="http://schemas.microsoft.com/office/drawing/2014/main" id="{E0ABC313-F3C5-4E6F-85A3-4F2ED9B55676}"/>
              </a:ext>
            </a:extLst>
          </p:cNvPr>
          <p:cNvSpPr/>
          <p:nvPr/>
        </p:nvSpPr>
        <p:spPr bwMode="auto">
          <a:xfrm>
            <a:off x="5687892" y="3069343"/>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1" name="3">
            <a:extLst>
              <a:ext uri="{FF2B5EF4-FFF2-40B4-BE49-F238E27FC236}">
                <a16:creationId xmlns:a16="http://schemas.microsoft.com/office/drawing/2014/main" id="{FC5681D6-37D9-4E6B-BD76-DBE056FD5236}"/>
              </a:ext>
            </a:extLst>
          </p:cNvPr>
          <p:cNvSpPr/>
          <p:nvPr/>
        </p:nvSpPr>
        <p:spPr bwMode="auto">
          <a:xfrm>
            <a:off x="5640166" y="3069343"/>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2" name="3">
            <a:extLst>
              <a:ext uri="{FF2B5EF4-FFF2-40B4-BE49-F238E27FC236}">
                <a16:creationId xmlns:a16="http://schemas.microsoft.com/office/drawing/2014/main" id="{F7024E04-2EEB-42C0-8E11-8A7AB062CB0C}"/>
              </a:ext>
            </a:extLst>
          </p:cNvPr>
          <p:cNvSpPr/>
          <p:nvPr/>
        </p:nvSpPr>
        <p:spPr bwMode="auto">
          <a:xfrm>
            <a:off x="5646887" y="3049976"/>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3" name="3">
            <a:extLst>
              <a:ext uri="{FF2B5EF4-FFF2-40B4-BE49-F238E27FC236}">
                <a16:creationId xmlns:a16="http://schemas.microsoft.com/office/drawing/2014/main" id="{291D63AC-6958-474E-A512-BB6EA7BA1B12}"/>
              </a:ext>
            </a:extLst>
          </p:cNvPr>
          <p:cNvSpPr/>
          <p:nvPr/>
        </p:nvSpPr>
        <p:spPr bwMode="auto">
          <a:xfrm>
            <a:off x="5663892" y="3045340"/>
            <a:ext cx="47999" cy="47999"/>
          </a:xfrm>
          <a:prstGeom prst="ellipse">
            <a:avLst/>
          </a:prstGeom>
          <a:solidFill>
            <a:srgbClr val="1F497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4" name="1">
            <a:extLst>
              <a:ext uri="{FF2B5EF4-FFF2-40B4-BE49-F238E27FC236}">
                <a16:creationId xmlns:a16="http://schemas.microsoft.com/office/drawing/2014/main" id="{FAA814E0-2A9A-4287-930A-987C1A8F52DE}"/>
              </a:ext>
            </a:extLst>
          </p:cNvPr>
          <p:cNvSpPr/>
          <p:nvPr/>
        </p:nvSpPr>
        <p:spPr bwMode="auto">
          <a:xfrm>
            <a:off x="6968301" y="3336973"/>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5" name="1">
            <a:extLst>
              <a:ext uri="{FF2B5EF4-FFF2-40B4-BE49-F238E27FC236}">
                <a16:creationId xmlns:a16="http://schemas.microsoft.com/office/drawing/2014/main" id="{657FF3BA-F3CF-4120-A19A-DBE45924567C}"/>
              </a:ext>
            </a:extLst>
          </p:cNvPr>
          <p:cNvSpPr/>
          <p:nvPr/>
        </p:nvSpPr>
        <p:spPr bwMode="auto">
          <a:xfrm>
            <a:off x="6550449" y="3116841"/>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6" name="1">
            <a:extLst>
              <a:ext uri="{FF2B5EF4-FFF2-40B4-BE49-F238E27FC236}">
                <a16:creationId xmlns:a16="http://schemas.microsoft.com/office/drawing/2014/main" id="{D9C96ED7-7872-4906-ADB8-22131048445C}"/>
              </a:ext>
            </a:extLst>
          </p:cNvPr>
          <p:cNvSpPr/>
          <p:nvPr/>
        </p:nvSpPr>
        <p:spPr bwMode="auto">
          <a:xfrm>
            <a:off x="6881499" y="3195429"/>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7" name="1">
            <a:extLst>
              <a:ext uri="{FF2B5EF4-FFF2-40B4-BE49-F238E27FC236}">
                <a16:creationId xmlns:a16="http://schemas.microsoft.com/office/drawing/2014/main" id="{692E375D-1E57-45CB-A4D6-421D1E470D98}"/>
              </a:ext>
            </a:extLst>
          </p:cNvPr>
          <p:cNvSpPr/>
          <p:nvPr/>
        </p:nvSpPr>
        <p:spPr bwMode="auto">
          <a:xfrm>
            <a:off x="6698658" y="3195429"/>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8" name="1">
            <a:extLst>
              <a:ext uri="{FF2B5EF4-FFF2-40B4-BE49-F238E27FC236}">
                <a16:creationId xmlns:a16="http://schemas.microsoft.com/office/drawing/2014/main" id="{F51120FF-002F-45E8-A5CB-4B304FC60A4B}"/>
              </a:ext>
            </a:extLst>
          </p:cNvPr>
          <p:cNvSpPr/>
          <p:nvPr/>
        </p:nvSpPr>
        <p:spPr bwMode="auto">
          <a:xfrm>
            <a:off x="4000758" y="3354086"/>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9" name="1">
            <a:extLst>
              <a:ext uri="{FF2B5EF4-FFF2-40B4-BE49-F238E27FC236}">
                <a16:creationId xmlns:a16="http://schemas.microsoft.com/office/drawing/2014/main" id="{2D39EF42-1810-4F43-B8D0-05BD04F2FAD6}"/>
              </a:ext>
            </a:extLst>
          </p:cNvPr>
          <p:cNvSpPr/>
          <p:nvPr/>
        </p:nvSpPr>
        <p:spPr bwMode="auto">
          <a:xfrm>
            <a:off x="4437869" y="3106721"/>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0" name="1">
            <a:extLst>
              <a:ext uri="{FF2B5EF4-FFF2-40B4-BE49-F238E27FC236}">
                <a16:creationId xmlns:a16="http://schemas.microsoft.com/office/drawing/2014/main" id="{E5EBCD8C-8541-4299-B404-C7645FC9CF58}"/>
              </a:ext>
            </a:extLst>
          </p:cNvPr>
          <p:cNvSpPr/>
          <p:nvPr/>
        </p:nvSpPr>
        <p:spPr bwMode="auto">
          <a:xfrm>
            <a:off x="4216830" y="3214819"/>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1" name="1">
            <a:extLst>
              <a:ext uri="{FF2B5EF4-FFF2-40B4-BE49-F238E27FC236}">
                <a16:creationId xmlns:a16="http://schemas.microsoft.com/office/drawing/2014/main" id="{6B676973-1B99-4BA7-82D0-6D2CB8E45B9A}"/>
              </a:ext>
            </a:extLst>
          </p:cNvPr>
          <p:cNvSpPr/>
          <p:nvPr/>
        </p:nvSpPr>
        <p:spPr bwMode="auto">
          <a:xfrm>
            <a:off x="4315660" y="3257660"/>
            <a:ext cx="47999" cy="47999"/>
          </a:xfrm>
          <a:prstGeom prst="ellipse">
            <a:avLst/>
          </a:prstGeom>
          <a:solidFill>
            <a:srgbClr val="C0504D"/>
          </a:solidFill>
          <a:ln w="9525" cap="flat" cmpd="sng" algn="ctr">
            <a:solidFill>
              <a:srgbClr val="EEECE1"/>
            </a:solidFill>
            <a:prstDash val="solid"/>
            <a:headEnd type="none" w="med" len="med"/>
            <a:tailEnd type="none" w="med" len="med"/>
          </a:ln>
          <a:effectLst/>
        </p:spPr>
        <p:txBody>
          <a:bodyPr rot="0" spcFirstLastPara="0" vertOverflow="overflow" horzOverflow="overflow" vert="horz" wrap="square" lIns="137141" tIns="109713" rIns="137141" bIns="109713" numCol="1" spcCol="0" rtlCol="0" fromWordArt="0" anchor="t" anchorCtr="0" forceAA="0" compatLnSpc="1">
            <a:prstTxWarp prst="textNoShape">
              <a:avLst/>
            </a:prstTxWarp>
            <a:noAutofit/>
          </a:bodyPr>
          <a:lstStyle/>
          <a:p>
            <a:pPr marL="0" marR="0" lvl="0" indent="0" defTabSz="69922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7" name="Data + intelligence text only">
            <a:extLst>
              <a:ext uri="{FF2B5EF4-FFF2-40B4-BE49-F238E27FC236}">
                <a16:creationId xmlns:a16="http://schemas.microsoft.com/office/drawing/2014/main" id="{341AA041-99DF-4259-B718-C0F6785CB404}"/>
              </a:ext>
            </a:extLst>
          </p:cNvPr>
          <p:cNvSpPr>
            <a:spLocks noChangeArrowheads="1"/>
          </p:cNvSpPr>
          <p:nvPr/>
        </p:nvSpPr>
        <p:spPr bwMode="auto">
          <a:xfrm>
            <a:off x="5132265" y="2307840"/>
            <a:ext cx="867029" cy="868556"/>
          </a:xfrm>
          <a:prstGeom prst="ellipse">
            <a:avLst/>
          </a:prstGeom>
          <a:noFill/>
          <a:ln w="10795" cap="flat" cmpd="sng" algn="ctr">
            <a:noFill/>
            <a:prstDash val="solid"/>
          </a:ln>
          <a:effectLst/>
        </p:spPr>
        <p:txBody>
          <a:bodyPr vert="horz" wrap="square" lIns="0" tIns="34973" rIns="0" bIns="34973" numCol="1" rtlCol="0" anchor="ctr" anchorCtr="0" compatLnSpc="1">
            <a:prstTxWarp prst="textNoShape">
              <a:avLst/>
            </a:prstTxWarp>
          </a:bodyPr>
          <a:lstStyle/>
          <a:p>
            <a:pPr algn="ctr" defTabSz="699220" fontAlgn="base">
              <a:spcBef>
                <a:spcPct val="0"/>
              </a:spcBef>
              <a:spcAft>
                <a:spcPct val="0"/>
              </a:spcAft>
              <a:defRPr/>
            </a:pPr>
            <a:endParaRPr lang="de-DE" sz="825" kern="0" dirty="0">
              <a:solidFill>
                <a:srgbClr val="1A1A1A"/>
              </a:solidFill>
              <a:latin typeface="Segoe UI Semibold"/>
            </a:endParaRPr>
          </a:p>
        </p:txBody>
      </p:sp>
      <p:pic>
        <p:nvPicPr>
          <p:cNvPr id="218" name="Picture 9" descr="ricoh_lock_up_rgb_positive-0315">
            <a:extLst>
              <a:ext uri="{FF2B5EF4-FFF2-40B4-BE49-F238E27FC236}">
                <a16:creationId xmlns:a16="http://schemas.microsoft.com/office/drawing/2014/main" id="{DA5403FB-C370-4C64-93B8-0BDC20FCA72C}"/>
              </a:ext>
            </a:extLst>
          </p:cNvPr>
          <p:cNvPicPr>
            <a:picLocks noChangeAspect="1" noChangeArrowheads="1"/>
          </p:cNvPicPr>
          <p:nvPr/>
        </p:nvPicPr>
        <p:blipFill>
          <a:blip r:embed="rId35" cstate="screen">
            <a:biLevel thresh="25000"/>
            <a:extLst>
              <a:ext uri="{BEBA8EAE-BF5A-486C-A8C5-ECC9F3942E4B}">
                <a14:imgProps xmlns:a14="http://schemas.microsoft.com/office/drawing/2010/main">
                  <a14:imgLayer r:embed="rId36">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6219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left)">
                                      <p:cBhvr>
                                        <p:cTn id="36" dur="500"/>
                                        <p:tgtEl>
                                          <p:spTgt spid="116"/>
                                        </p:tgtEl>
                                      </p:cBhvr>
                                    </p:animEffec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wipe(left)">
                                      <p:cBhvr>
                                        <p:cTn id="50" dur="500"/>
                                        <p:tgtEl>
                                          <p:spTgt spid="75"/>
                                        </p:tgtEl>
                                      </p:cBhvr>
                                    </p:animEffec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08"/>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barn(outVertical)">
                                      <p:cBhvr>
                                        <p:cTn id="86" dur="500"/>
                                        <p:tgtEl>
                                          <p:spTgt spid="21"/>
                                        </p:tgtEl>
                                      </p:cBhvr>
                                    </p:animEffec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childTnLst>
                                </p:cTn>
                              </p:par>
                              <p:par>
                                <p:cTn id="90" presetID="10" presetClass="entr" presetSubtype="0" repeatCount="indefinite" fill="hold" grpId="1" nodeType="withEffect">
                                  <p:stCondLst>
                                    <p:cond delay="0"/>
                                  </p:stCondLst>
                                  <p:childTnLst>
                                    <p:set>
                                      <p:cBhvr>
                                        <p:cTn id="91" dur="1" fill="hold">
                                          <p:stCondLst>
                                            <p:cond delay="0"/>
                                          </p:stCondLst>
                                        </p:cTn>
                                        <p:tgtEl>
                                          <p:spTgt spid="208"/>
                                        </p:tgtEl>
                                        <p:attrNameLst>
                                          <p:attrName>style.visibility</p:attrName>
                                        </p:attrNameLst>
                                      </p:cBhvr>
                                      <p:to>
                                        <p:strVal val="visible"/>
                                      </p:to>
                                    </p:set>
                                    <p:animEffect transition="in" filter="fade">
                                      <p:cBhvr>
                                        <p:cTn id="92" dur="1250"/>
                                        <p:tgtEl>
                                          <p:spTgt spid="208"/>
                                        </p:tgtEl>
                                      </p:cBhvr>
                                    </p:animEffect>
                                  </p:childTnLst>
                                </p:cTn>
                              </p:par>
                              <p:par>
                                <p:cTn id="93" presetID="42" presetClass="path" presetSubtype="0" repeatCount="indefinite" fill="hold" grpId="0" nodeType="withEffect">
                                  <p:stCondLst>
                                    <p:cond delay="0"/>
                                  </p:stCondLst>
                                  <p:childTnLst>
                                    <p:animMotion origin="layout" path="M 3.05556E-6 -1.23457E-7 L 0.12986 -0.10123 " pathEditMode="relative" rAng="0" ptsTypes="AA">
                                      <p:cBhvr>
                                        <p:cTn id="94" dur="1250" fill="hold"/>
                                        <p:tgtEl>
                                          <p:spTgt spid="208"/>
                                        </p:tgtEl>
                                        <p:attrNameLst>
                                          <p:attrName>ppt_x</p:attrName>
                                          <p:attrName>ppt_y</p:attrName>
                                        </p:attrNameLst>
                                      </p:cBhvr>
                                      <p:rCtr x="6493" y="-5062"/>
                                    </p:animMotion>
                                  </p:childTnLst>
                                </p:cTn>
                              </p:par>
                              <p:par>
                                <p:cTn id="95" presetID="10" presetClass="entr" presetSubtype="0" repeatCount="indefinite" fill="hold" grpId="1" nodeType="withEffect">
                                  <p:stCondLst>
                                    <p:cond delay="200"/>
                                  </p:stCondLst>
                                  <p:childTnLst>
                                    <p:set>
                                      <p:cBhvr>
                                        <p:cTn id="96" dur="1" fill="hold">
                                          <p:stCondLst>
                                            <p:cond delay="0"/>
                                          </p:stCondLst>
                                        </p:cTn>
                                        <p:tgtEl>
                                          <p:spTgt spid="209"/>
                                        </p:tgtEl>
                                        <p:attrNameLst>
                                          <p:attrName>style.visibility</p:attrName>
                                        </p:attrNameLst>
                                      </p:cBhvr>
                                      <p:to>
                                        <p:strVal val="visible"/>
                                      </p:to>
                                    </p:set>
                                    <p:animEffect transition="in" filter="fade">
                                      <p:cBhvr>
                                        <p:cTn id="97" dur="1500"/>
                                        <p:tgtEl>
                                          <p:spTgt spid="209"/>
                                        </p:tgtEl>
                                      </p:cBhvr>
                                    </p:animEffect>
                                  </p:childTnLst>
                                </p:cTn>
                              </p:par>
                              <p:par>
                                <p:cTn id="98" presetID="42" presetClass="path" presetSubtype="0" repeatCount="indefinite" fill="hold" grpId="0" nodeType="withEffect">
                                  <p:stCondLst>
                                    <p:cond delay="200"/>
                                  </p:stCondLst>
                                  <p:childTnLst>
                                    <p:animMotion origin="layout" path="M 0 -1.97531E-6 L 0.08212 -0.05339 " pathEditMode="relative" rAng="0" ptsTypes="AA">
                                      <p:cBhvr>
                                        <p:cTn id="99" dur="1500" fill="hold"/>
                                        <p:tgtEl>
                                          <p:spTgt spid="209"/>
                                        </p:tgtEl>
                                        <p:attrNameLst>
                                          <p:attrName>ppt_x</p:attrName>
                                          <p:attrName>ppt_y</p:attrName>
                                        </p:attrNameLst>
                                      </p:cBhvr>
                                      <p:rCtr x="4097" y="-2685"/>
                                    </p:animMotion>
                                  </p:childTnLst>
                                </p:cTn>
                              </p:par>
                              <p:par>
                                <p:cTn id="100" presetID="10" presetClass="entr" presetSubtype="0" repeatCount="indefinite" fill="hold" grpId="1" nodeType="withEffect">
                                  <p:stCondLst>
                                    <p:cond delay="500"/>
                                  </p:stCondLst>
                                  <p:childTnLst>
                                    <p:set>
                                      <p:cBhvr>
                                        <p:cTn id="101" dur="1" fill="hold">
                                          <p:stCondLst>
                                            <p:cond delay="0"/>
                                          </p:stCondLst>
                                        </p:cTn>
                                        <p:tgtEl>
                                          <p:spTgt spid="210"/>
                                        </p:tgtEl>
                                        <p:attrNameLst>
                                          <p:attrName>style.visibility</p:attrName>
                                        </p:attrNameLst>
                                      </p:cBhvr>
                                      <p:to>
                                        <p:strVal val="visible"/>
                                      </p:to>
                                    </p:set>
                                    <p:animEffect transition="in" filter="fade">
                                      <p:cBhvr>
                                        <p:cTn id="102" dur="1000"/>
                                        <p:tgtEl>
                                          <p:spTgt spid="210"/>
                                        </p:tgtEl>
                                      </p:cBhvr>
                                    </p:animEffect>
                                  </p:childTnLst>
                                </p:cTn>
                              </p:par>
                              <p:par>
                                <p:cTn id="103" presetID="42" presetClass="path" presetSubtype="0" repeatCount="indefinite" fill="hold" grpId="0" nodeType="withEffect">
                                  <p:stCondLst>
                                    <p:cond delay="500"/>
                                  </p:stCondLst>
                                  <p:childTnLst>
                                    <p:animMotion origin="layout" path="M 1.94444E-6 3.7037E-7 L 0.10625 -0.07284 " pathEditMode="relative" rAng="0" ptsTypes="AA">
                                      <p:cBhvr>
                                        <p:cTn id="104" dur="1000" fill="hold"/>
                                        <p:tgtEl>
                                          <p:spTgt spid="210"/>
                                        </p:tgtEl>
                                        <p:attrNameLst>
                                          <p:attrName>ppt_x</p:attrName>
                                          <p:attrName>ppt_y</p:attrName>
                                        </p:attrNameLst>
                                      </p:cBhvr>
                                      <p:rCtr x="5313" y="-3642"/>
                                    </p:animMotion>
                                  </p:childTnLst>
                                </p:cTn>
                              </p:par>
                              <p:par>
                                <p:cTn id="105" presetID="10" presetClass="entr" presetSubtype="0" repeatCount="indefinite" fill="hold" grpId="1" nodeType="withEffect">
                                  <p:stCondLst>
                                    <p:cond delay="300"/>
                                  </p:stCondLst>
                                  <p:childTnLst>
                                    <p:set>
                                      <p:cBhvr>
                                        <p:cTn id="106" dur="1" fill="hold">
                                          <p:stCondLst>
                                            <p:cond delay="0"/>
                                          </p:stCondLst>
                                        </p:cTn>
                                        <p:tgtEl>
                                          <p:spTgt spid="211"/>
                                        </p:tgtEl>
                                        <p:attrNameLst>
                                          <p:attrName>style.visibility</p:attrName>
                                        </p:attrNameLst>
                                      </p:cBhvr>
                                      <p:to>
                                        <p:strVal val="visible"/>
                                      </p:to>
                                    </p:set>
                                    <p:animEffect transition="in" filter="fade">
                                      <p:cBhvr>
                                        <p:cTn id="107" dur="800"/>
                                        <p:tgtEl>
                                          <p:spTgt spid="211"/>
                                        </p:tgtEl>
                                      </p:cBhvr>
                                    </p:animEffect>
                                  </p:childTnLst>
                                </p:cTn>
                              </p:par>
                              <p:par>
                                <p:cTn id="108" presetID="42" presetClass="path" presetSubtype="0" repeatCount="indefinite" fill="hold" grpId="0" nodeType="withEffect">
                                  <p:stCondLst>
                                    <p:cond delay="300"/>
                                  </p:stCondLst>
                                  <p:childTnLst>
                                    <p:animMotion origin="layout" path="M -1.94444E-6 -2.96296E-6 L 0.0967 -0.0824 " pathEditMode="relative" rAng="0" ptsTypes="AA">
                                      <p:cBhvr>
                                        <p:cTn id="109" dur="800" fill="hold"/>
                                        <p:tgtEl>
                                          <p:spTgt spid="211"/>
                                        </p:tgtEl>
                                        <p:attrNameLst>
                                          <p:attrName>ppt_x</p:attrName>
                                          <p:attrName>ppt_y</p:attrName>
                                        </p:attrNameLst>
                                      </p:cBhvr>
                                      <p:rCtr x="4826" y="-4136"/>
                                    </p:animMotion>
                                  </p:childTnLst>
                                </p:cTn>
                              </p:par>
                              <p:par>
                                <p:cTn id="110" presetID="10" presetClass="entr" presetSubtype="0" repeatCount="indefinite" fill="hold" grpId="1" nodeType="withEffect">
                                  <p:stCondLst>
                                    <p:cond delay="0"/>
                                  </p:stCondLst>
                                  <p:childTnLst>
                                    <p:set>
                                      <p:cBhvr>
                                        <p:cTn id="111" dur="1" fill="hold">
                                          <p:stCondLst>
                                            <p:cond delay="0"/>
                                          </p:stCondLst>
                                        </p:cTn>
                                        <p:tgtEl>
                                          <p:spTgt spid="204"/>
                                        </p:tgtEl>
                                        <p:attrNameLst>
                                          <p:attrName>style.visibility</p:attrName>
                                        </p:attrNameLst>
                                      </p:cBhvr>
                                      <p:to>
                                        <p:strVal val="visible"/>
                                      </p:to>
                                    </p:set>
                                    <p:animEffect transition="in" filter="fade">
                                      <p:cBhvr>
                                        <p:cTn id="112" dur="1250"/>
                                        <p:tgtEl>
                                          <p:spTgt spid="204"/>
                                        </p:tgtEl>
                                      </p:cBhvr>
                                    </p:animEffect>
                                  </p:childTnLst>
                                </p:cTn>
                              </p:par>
                              <p:par>
                                <p:cTn id="113" presetID="42" presetClass="path" presetSubtype="0" repeatCount="indefinite" fill="hold" grpId="0" nodeType="withEffect">
                                  <p:stCondLst>
                                    <p:cond delay="0"/>
                                  </p:stCondLst>
                                  <p:childTnLst>
                                    <p:animMotion origin="layout" path="M 3.88889E-6 4.93827E-6 L -0.11476 -0.09754 " pathEditMode="relative" rAng="0" ptsTypes="AA">
                                      <p:cBhvr>
                                        <p:cTn id="114" dur="1250" fill="hold"/>
                                        <p:tgtEl>
                                          <p:spTgt spid="204"/>
                                        </p:tgtEl>
                                        <p:attrNameLst>
                                          <p:attrName>ppt_x</p:attrName>
                                          <p:attrName>ppt_y</p:attrName>
                                        </p:attrNameLst>
                                      </p:cBhvr>
                                      <p:rCtr x="-5747" y="-4877"/>
                                    </p:animMotion>
                                  </p:childTnLst>
                                </p:cTn>
                              </p:par>
                              <p:par>
                                <p:cTn id="115" presetID="10" presetClass="entr" presetSubtype="0" repeatCount="indefinite" fill="hold" grpId="1" nodeType="withEffect">
                                  <p:stCondLst>
                                    <p:cond delay="200"/>
                                  </p:stCondLst>
                                  <p:childTnLst>
                                    <p:set>
                                      <p:cBhvr>
                                        <p:cTn id="116" dur="1" fill="hold">
                                          <p:stCondLst>
                                            <p:cond delay="0"/>
                                          </p:stCondLst>
                                        </p:cTn>
                                        <p:tgtEl>
                                          <p:spTgt spid="205"/>
                                        </p:tgtEl>
                                        <p:attrNameLst>
                                          <p:attrName>style.visibility</p:attrName>
                                        </p:attrNameLst>
                                      </p:cBhvr>
                                      <p:to>
                                        <p:strVal val="visible"/>
                                      </p:to>
                                    </p:set>
                                    <p:animEffect transition="in" filter="fade">
                                      <p:cBhvr>
                                        <p:cTn id="117" dur="1500"/>
                                        <p:tgtEl>
                                          <p:spTgt spid="205"/>
                                        </p:tgtEl>
                                      </p:cBhvr>
                                    </p:animEffect>
                                  </p:childTnLst>
                                </p:cTn>
                              </p:par>
                              <p:par>
                                <p:cTn id="118" presetID="42" presetClass="path" presetSubtype="0" repeatCount="indefinite" fill="hold" grpId="0" nodeType="withEffect">
                                  <p:stCondLst>
                                    <p:cond delay="200"/>
                                  </p:stCondLst>
                                  <p:childTnLst>
                                    <p:animMotion origin="layout" path="M 3.61111E-6 -3.82716E-6 L -0.0691 -0.05493 " pathEditMode="relative" rAng="0" ptsTypes="AA">
                                      <p:cBhvr>
                                        <p:cTn id="119" dur="1500" fill="hold"/>
                                        <p:tgtEl>
                                          <p:spTgt spid="205"/>
                                        </p:tgtEl>
                                        <p:attrNameLst>
                                          <p:attrName>ppt_x</p:attrName>
                                          <p:attrName>ppt_y</p:attrName>
                                        </p:attrNameLst>
                                      </p:cBhvr>
                                      <p:rCtr x="-3455" y="-2747"/>
                                    </p:animMotion>
                                  </p:childTnLst>
                                </p:cTn>
                              </p:par>
                              <p:par>
                                <p:cTn id="120" presetID="10" presetClass="entr" presetSubtype="0" repeatCount="indefinite" fill="hold" grpId="1" nodeType="withEffect">
                                  <p:stCondLst>
                                    <p:cond delay="500"/>
                                  </p:stCondLst>
                                  <p:childTnLst>
                                    <p:set>
                                      <p:cBhvr>
                                        <p:cTn id="121" dur="1" fill="hold">
                                          <p:stCondLst>
                                            <p:cond delay="0"/>
                                          </p:stCondLst>
                                        </p:cTn>
                                        <p:tgtEl>
                                          <p:spTgt spid="206"/>
                                        </p:tgtEl>
                                        <p:attrNameLst>
                                          <p:attrName>style.visibility</p:attrName>
                                        </p:attrNameLst>
                                      </p:cBhvr>
                                      <p:to>
                                        <p:strVal val="visible"/>
                                      </p:to>
                                    </p:set>
                                    <p:animEffect transition="in" filter="fade">
                                      <p:cBhvr>
                                        <p:cTn id="122" dur="1000"/>
                                        <p:tgtEl>
                                          <p:spTgt spid="206"/>
                                        </p:tgtEl>
                                      </p:cBhvr>
                                    </p:animEffect>
                                  </p:childTnLst>
                                </p:cTn>
                              </p:par>
                              <p:par>
                                <p:cTn id="123" presetID="42" presetClass="path" presetSubtype="0" repeatCount="indefinite" fill="hold" grpId="0" nodeType="withEffect">
                                  <p:stCondLst>
                                    <p:cond delay="500"/>
                                  </p:stCondLst>
                                  <p:childTnLst>
                                    <p:animMotion origin="layout" path="M 2.5E-6 4.07407E-6 L -0.10643 -0.07007 " pathEditMode="relative" rAng="0" ptsTypes="AA">
                                      <p:cBhvr>
                                        <p:cTn id="124" dur="1000" fill="hold"/>
                                        <p:tgtEl>
                                          <p:spTgt spid="206"/>
                                        </p:tgtEl>
                                        <p:attrNameLst>
                                          <p:attrName>ppt_x</p:attrName>
                                          <p:attrName>ppt_y</p:attrName>
                                        </p:attrNameLst>
                                      </p:cBhvr>
                                      <p:rCtr x="-5330" y="-3519"/>
                                    </p:animMotion>
                                  </p:childTnLst>
                                </p:cTn>
                              </p:par>
                              <p:par>
                                <p:cTn id="125" presetID="10" presetClass="entr" presetSubtype="0" repeatCount="indefinite" fill="hold" grpId="1" nodeType="withEffect">
                                  <p:stCondLst>
                                    <p:cond delay="300"/>
                                  </p:stCondLst>
                                  <p:childTnLst>
                                    <p:set>
                                      <p:cBhvr>
                                        <p:cTn id="126" dur="1" fill="hold">
                                          <p:stCondLst>
                                            <p:cond delay="0"/>
                                          </p:stCondLst>
                                        </p:cTn>
                                        <p:tgtEl>
                                          <p:spTgt spid="207"/>
                                        </p:tgtEl>
                                        <p:attrNameLst>
                                          <p:attrName>style.visibility</p:attrName>
                                        </p:attrNameLst>
                                      </p:cBhvr>
                                      <p:to>
                                        <p:strVal val="visible"/>
                                      </p:to>
                                    </p:set>
                                    <p:animEffect transition="in" filter="fade">
                                      <p:cBhvr>
                                        <p:cTn id="127" dur="800"/>
                                        <p:tgtEl>
                                          <p:spTgt spid="207"/>
                                        </p:tgtEl>
                                      </p:cBhvr>
                                    </p:animEffect>
                                  </p:childTnLst>
                                </p:cTn>
                              </p:par>
                              <p:par>
                                <p:cTn id="128" presetID="42" presetClass="path" presetSubtype="0" repeatCount="indefinite" fill="hold" grpId="0" nodeType="withEffect">
                                  <p:stCondLst>
                                    <p:cond delay="300"/>
                                  </p:stCondLst>
                                  <p:childTnLst>
                                    <p:animMotion origin="layout" path="M -2.22222E-6 4.07407E-6 L -0.08524 -0.07007 " pathEditMode="relative" rAng="0" ptsTypes="AA">
                                      <p:cBhvr>
                                        <p:cTn id="129" dur="800" fill="hold"/>
                                        <p:tgtEl>
                                          <p:spTgt spid="207"/>
                                        </p:tgtEl>
                                        <p:attrNameLst>
                                          <p:attrName>ppt_x</p:attrName>
                                          <p:attrName>ppt_y</p:attrName>
                                        </p:attrNameLst>
                                      </p:cBhvr>
                                      <p:rCtr x="-4271" y="-3519"/>
                                    </p:animMotion>
                                  </p:childTnLst>
                                </p:cTn>
                              </p:par>
                              <p:par>
                                <p:cTn id="130" presetID="10" presetClass="entr" presetSubtype="0" repeatCount="indefinite" fill="hold" grpId="1" nodeType="withEffect">
                                  <p:stCondLst>
                                    <p:cond delay="0"/>
                                  </p:stCondLst>
                                  <p:childTnLst>
                                    <p:set>
                                      <p:cBhvr>
                                        <p:cTn id="131" dur="1" fill="hold">
                                          <p:stCondLst>
                                            <p:cond delay="0"/>
                                          </p:stCondLst>
                                        </p:cTn>
                                        <p:tgtEl>
                                          <p:spTgt spid="192"/>
                                        </p:tgtEl>
                                        <p:attrNameLst>
                                          <p:attrName>style.visibility</p:attrName>
                                        </p:attrNameLst>
                                      </p:cBhvr>
                                      <p:to>
                                        <p:strVal val="visible"/>
                                      </p:to>
                                    </p:set>
                                    <p:animEffect transition="in" filter="fade">
                                      <p:cBhvr>
                                        <p:cTn id="132" dur="1250"/>
                                        <p:tgtEl>
                                          <p:spTgt spid="192"/>
                                        </p:tgtEl>
                                      </p:cBhvr>
                                    </p:animEffect>
                                  </p:childTnLst>
                                </p:cTn>
                              </p:par>
                              <p:par>
                                <p:cTn id="133" presetID="42" presetClass="path" presetSubtype="0" repeatCount="indefinite" fill="hold" grpId="0" nodeType="withEffect">
                                  <p:stCondLst>
                                    <p:cond delay="0"/>
                                  </p:stCondLst>
                                  <p:childTnLst>
                                    <p:animMotion origin="layout" path="M -4.44444E-6 -3.7037E-6 L -0.11996 0.07809 " pathEditMode="relative" rAng="0" ptsTypes="AA">
                                      <p:cBhvr>
                                        <p:cTn id="134" dur="1250" fill="hold"/>
                                        <p:tgtEl>
                                          <p:spTgt spid="192"/>
                                        </p:tgtEl>
                                        <p:attrNameLst>
                                          <p:attrName>ppt_x</p:attrName>
                                          <p:attrName>ppt_y</p:attrName>
                                        </p:attrNameLst>
                                      </p:cBhvr>
                                      <p:rCtr x="-6007" y="3889"/>
                                    </p:animMotion>
                                  </p:childTnLst>
                                </p:cTn>
                              </p:par>
                              <p:par>
                                <p:cTn id="135" presetID="10" presetClass="entr" presetSubtype="0" repeatCount="indefinite" fill="hold" grpId="1" nodeType="withEffect">
                                  <p:stCondLst>
                                    <p:cond delay="200"/>
                                  </p:stCondLst>
                                  <p:childTnLst>
                                    <p:set>
                                      <p:cBhvr>
                                        <p:cTn id="136" dur="1" fill="hold">
                                          <p:stCondLst>
                                            <p:cond delay="0"/>
                                          </p:stCondLst>
                                        </p:cTn>
                                        <p:tgtEl>
                                          <p:spTgt spid="193"/>
                                        </p:tgtEl>
                                        <p:attrNameLst>
                                          <p:attrName>style.visibility</p:attrName>
                                        </p:attrNameLst>
                                      </p:cBhvr>
                                      <p:to>
                                        <p:strVal val="visible"/>
                                      </p:to>
                                    </p:set>
                                    <p:animEffect transition="in" filter="fade">
                                      <p:cBhvr>
                                        <p:cTn id="137" dur="1500"/>
                                        <p:tgtEl>
                                          <p:spTgt spid="193"/>
                                        </p:tgtEl>
                                      </p:cBhvr>
                                    </p:animEffect>
                                  </p:childTnLst>
                                </p:cTn>
                              </p:par>
                              <p:par>
                                <p:cTn id="138" presetID="42" presetClass="path" presetSubtype="0" repeatCount="indefinite" fill="hold" grpId="0" nodeType="withEffect">
                                  <p:stCondLst>
                                    <p:cond delay="200"/>
                                  </p:stCondLst>
                                  <p:childTnLst>
                                    <p:animMotion origin="layout" path="M -1.66667E-6 -2.22222E-6 L -0.07187 0.06019 " pathEditMode="relative" rAng="0" ptsTypes="AA">
                                      <p:cBhvr>
                                        <p:cTn id="139" dur="1500" fill="hold"/>
                                        <p:tgtEl>
                                          <p:spTgt spid="193"/>
                                        </p:tgtEl>
                                        <p:attrNameLst>
                                          <p:attrName>ppt_x</p:attrName>
                                          <p:attrName>ppt_y</p:attrName>
                                        </p:attrNameLst>
                                      </p:cBhvr>
                                      <p:rCtr x="-3594" y="2994"/>
                                    </p:animMotion>
                                  </p:childTnLst>
                                </p:cTn>
                              </p:par>
                              <p:par>
                                <p:cTn id="140" presetID="10" presetClass="entr" presetSubtype="0" repeatCount="indefinite" fill="hold" grpId="1" nodeType="withEffect">
                                  <p:stCondLst>
                                    <p:cond delay="500"/>
                                  </p:stCondLst>
                                  <p:childTnLst>
                                    <p:set>
                                      <p:cBhvr>
                                        <p:cTn id="141" dur="1" fill="hold">
                                          <p:stCondLst>
                                            <p:cond delay="0"/>
                                          </p:stCondLst>
                                        </p:cTn>
                                        <p:tgtEl>
                                          <p:spTgt spid="194"/>
                                        </p:tgtEl>
                                        <p:attrNameLst>
                                          <p:attrName>style.visibility</p:attrName>
                                        </p:attrNameLst>
                                      </p:cBhvr>
                                      <p:to>
                                        <p:strVal val="visible"/>
                                      </p:to>
                                    </p:set>
                                    <p:animEffect transition="in" filter="fade">
                                      <p:cBhvr>
                                        <p:cTn id="142" dur="1000"/>
                                        <p:tgtEl>
                                          <p:spTgt spid="194"/>
                                        </p:tgtEl>
                                      </p:cBhvr>
                                    </p:animEffect>
                                  </p:childTnLst>
                                </p:cTn>
                              </p:par>
                              <p:par>
                                <p:cTn id="143" presetID="42" presetClass="path" presetSubtype="0" repeatCount="indefinite" fill="hold" grpId="0" nodeType="withEffect">
                                  <p:stCondLst>
                                    <p:cond delay="500"/>
                                  </p:stCondLst>
                                  <p:childTnLst>
                                    <p:animMotion origin="layout" path="M 2.5E-6 -3.08642E-6 L -0.09427 0.06235 " pathEditMode="relative" rAng="0" ptsTypes="AA">
                                      <p:cBhvr>
                                        <p:cTn id="144" dur="1000" fill="hold"/>
                                        <p:tgtEl>
                                          <p:spTgt spid="194"/>
                                        </p:tgtEl>
                                        <p:attrNameLst>
                                          <p:attrName>ppt_x</p:attrName>
                                          <p:attrName>ppt_y</p:attrName>
                                        </p:attrNameLst>
                                      </p:cBhvr>
                                      <p:rCtr x="-4722" y="3117"/>
                                    </p:animMotion>
                                  </p:childTnLst>
                                </p:cTn>
                              </p:par>
                              <p:par>
                                <p:cTn id="145" presetID="10" presetClass="entr" presetSubtype="0" repeatCount="indefinite" fill="hold" grpId="1" nodeType="withEffect">
                                  <p:stCondLst>
                                    <p:cond delay="300"/>
                                  </p:stCondLst>
                                  <p:childTnLst>
                                    <p:set>
                                      <p:cBhvr>
                                        <p:cTn id="146" dur="1" fill="hold">
                                          <p:stCondLst>
                                            <p:cond delay="0"/>
                                          </p:stCondLst>
                                        </p:cTn>
                                        <p:tgtEl>
                                          <p:spTgt spid="195"/>
                                        </p:tgtEl>
                                        <p:attrNameLst>
                                          <p:attrName>style.visibility</p:attrName>
                                        </p:attrNameLst>
                                      </p:cBhvr>
                                      <p:to>
                                        <p:strVal val="visible"/>
                                      </p:to>
                                    </p:set>
                                    <p:animEffect transition="in" filter="fade">
                                      <p:cBhvr>
                                        <p:cTn id="147" dur="800"/>
                                        <p:tgtEl>
                                          <p:spTgt spid="195"/>
                                        </p:tgtEl>
                                      </p:cBhvr>
                                    </p:animEffect>
                                  </p:childTnLst>
                                </p:cTn>
                              </p:par>
                              <p:par>
                                <p:cTn id="148" presetID="42" presetClass="path" presetSubtype="0" repeatCount="indefinite" fill="hold" grpId="0" nodeType="withEffect">
                                  <p:stCondLst>
                                    <p:cond delay="300"/>
                                  </p:stCondLst>
                                  <p:childTnLst>
                                    <p:animMotion origin="layout" path="M 8.33333E-7 1.35802E-6 L -0.10781 0.08179 " pathEditMode="relative" rAng="0" ptsTypes="AA">
                                      <p:cBhvr>
                                        <p:cTn id="149" dur="800" fill="hold"/>
                                        <p:tgtEl>
                                          <p:spTgt spid="195"/>
                                        </p:tgtEl>
                                        <p:attrNameLst>
                                          <p:attrName>ppt_x</p:attrName>
                                          <p:attrName>ppt_y</p:attrName>
                                        </p:attrNameLst>
                                      </p:cBhvr>
                                      <p:rCtr x="-5399" y="4074"/>
                                    </p:animMotion>
                                  </p:childTnLst>
                                </p:cTn>
                              </p:par>
                              <p:par>
                                <p:cTn id="150" presetID="10" presetClass="entr" presetSubtype="0" repeatCount="indefinite" fill="hold" grpId="1" nodeType="withEffect">
                                  <p:stCondLst>
                                    <p:cond delay="0"/>
                                  </p:stCondLst>
                                  <p:childTnLst>
                                    <p:set>
                                      <p:cBhvr>
                                        <p:cTn id="151" dur="1" fill="hold">
                                          <p:stCondLst>
                                            <p:cond delay="0"/>
                                          </p:stCondLst>
                                        </p:cTn>
                                        <p:tgtEl>
                                          <p:spTgt spid="184"/>
                                        </p:tgtEl>
                                        <p:attrNameLst>
                                          <p:attrName>style.visibility</p:attrName>
                                        </p:attrNameLst>
                                      </p:cBhvr>
                                      <p:to>
                                        <p:strVal val="visible"/>
                                      </p:to>
                                    </p:set>
                                    <p:animEffect transition="in" filter="fade">
                                      <p:cBhvr>
                                        <p:cTn id="152" dur="1250"/>
                                        <p:tgtEl>
                                          <p:spTgt spid="184"/>
                                        </p:tgtEl>
                                      </p:cBhvr>
                                    </p:animEffect>
                                  </p:childTnLst>
                                </p:cTn>
                              </p:par>
                              <p:par>
                                <p:cTn id="153" presetID="42" presetClass="path" presetSubtype="0" repeatCount="indefinite" fill="hold" grpId="0" nodeType="withEffect">
                                  <p:stCondLst>
                                    <p:cond delay="0"/>
                                  </p:stCondLst>
                                  <p:childTnLst>
                                    <p:animMotion origin="layout" path="M -1.94444E-6 4.19753E-6 L 0.12344 0.08611 " pathEditMode="relative" rAng="0" ptsTypes="AA">
                                      <p:cBhvr>
                                        <p:cTn id="154" dur="1250" fill="hold"/>
                                        <p:tgtEl>
                                          <p:spTgt spid="184"/>
                                        </p:tgtEl>
                                        <p:attrNameLst>
                                          <p:attrName>ppt_x</p:attrName>
                                          <p:attrName>ppt_y</p:attrName>
                                        </p:attrNameLst>
                                      </p:cBhvr>
                                      <p:rCtr x="6163" y="4290"/>
                                    </p:animMotion>
                                  </p:childTnLst>
                                </p:cTn>
                              </p:par>
                              <p:par>
                                <p:cTn id="155" presetID="10" presetClass="entr" presetSubtype="0" repeatCount="indefinite" fill="hold" grpId="1" nodeType="withEffect">
                                  <p:stCondLst>
                                    <p:cond delay="200"/>
                                  </p:stCondLst>
                                  <p:childTnLst>
                                    <p:set>
                                      <p:cBhvr>
                                        <p:cTn id="156" dur="1" fill="hold">
                                          <p:stCondLst>
                                            <p:cond delay="0"/>
                                          </p:stCondLst>
                                        </p:cTn>
                                        <p:tgtEl>
                                          <p:spTgt spid="185"/>
                                        </p:tgtEl>
                                        <p:attrNameLst>
                                          <p:attrName>style.visibility</p:attrName>
                                        </p:attrNameLst>
                                      </p:cBhvr>
                                      <p:to>
                                        <p:strVal val="visible"/>
                                      </p:to>
                                    </p:set>
                                    <p:animEffect transition="in" filter="fade">
                                      <p:cBhvr>
                                        <p:cTn id="157" dur="1500"/>
                                        <p:tgtEl>
                                          <p:spTgt spid="185"/>
                                        </p:tgtEl>
                                      </p:cBhvr>
                                    </p:animEffect>
                                  </p:childTnLst>
                                </p:cTn>
                              </p:par>
                              <p:par>
                                <p:cTn id="158" presetID="42" presetClass="path" presetSubtype="0" repeatCount="indefinite" fill="hold" grpId="0" nodeType="withEffect">
                                  <p:stCondLst>
                                    <p:cond delay="200"/>
                                  </p:stCondLst>
                                  <p:childTnLst>
                                    <p:animMotion origin="layout" path="M -3.33333E-6 -6.17284E-7 L 0.06667 0.04938 " pathEditMode="relative" rAng="0" ptsTypes="AA">
                                      <p:cBhvr>
                                        <p:cTn id="159" dur="1500" fill="hold"/>
                                        <p:tgtEl>
                                          <p:spTgt spid="185"/>
                                        </p:tgtEl>
                                        <p:attrNameLst>
                                          <p:attrName>ppt_x</p:attrName>
                                          <p:attrName>ppt_y</p:attrName>
                                        </p:attrNameLst>
                                      </p:cBhvr>
                                      <p:rCtr x="3333" y="2469"/>
                                    </p:animMotion>
                                  </p:childTnLst>
                                </p:cTn>
                              </p:par>
                              <p:par>
                                <p:cTn id="160" presetID="10" presetClass="entr" presetSubtype="0" repeatCount="indefinite" fill="hold" grpId="1" nodeType="withEffect">
                                  <p:stCondLst>
                                    <p:cond delay="500"/>
                                  </p:stCondLst>
                                  <p:childTnLst>
                                    <p:set>
                                      <p:cBhvr>
                                        <p:cTn id="161" dur="1" fill="hold">
                                          <p:stCondLst>
                                            <p:cond delay="0"/>
                                          </p:stCondLst>
                                        </p:cTn>
                                        <p:tgtEl>
                                          <p:spTgt spid="186"/>
                                        </p:tgtEl>
                                        <p:attrNameLst>
                                          <p:attrName>style.visibility</p:attrName>
                                        </p:attrNameLst>
                                      </p:cBhvr>
                                      <p:to>
                                        <p:strVal val="visible"/>
                                      </p:to>
                                    </p:set>
                                    <p:animEffect transition="in" filter="fade">
                                      <p:cBhvr>
                                        <p:cTn id="162" dur="1000"/>
                                        <p:tgtEl>
                                          <p:spTgt spid="186"/>
                                        </p:tgtEl>
                                      </p:cBhvr>
                                    </p:animEffect>
                                  </p:childTnLst>
                                </p:cTn>
                              </p:par>
                              <p:par>
                                <p:cTn id="163" presetID="42" presetClass="path" presetSubtype="0" repeatCount="indefinite" fill="hold" grpId="0" nodeType="withEffect">
                                  <p:stCondLst>
                                    <p:cond delay="500"/>
                                  </p:stCondLst>
                                  <p:childTnLst>
                                    <p:animMotion origin="layout" path="M -4.16667E-6 4.19753E-6 L 0.08941 0.06327 " pathEditMode="relative" rAng="0" ptsTypes="AA">
                                      <p:cBhvr>
                                        <p:cTn id="164" dur="1000" fill="hold"/>
                                        <p:tgtEl>
                                          <p:spTgt spid="186"/>
                                        </p:tgtEl>
                                        <p:attrNameLst>
                                          <p:attrName>ppt_x</p:attrName>
                                          <p:attrName>ppt_y</p:attrName>
                                        </p:attrNameLst>
                                      </p:cBhvr>
                                      <p:rCtr x="4462" y="3148"/>
                                    </p:animMotion>
                                  </p:childTnLst>
                                </p:cTn>
                              </p:par>
                              <p:par>
                                <p:cTn id="165" presetID="10" presetClass="entr" presetSubtype="0" repeatCount="indefinite" fill="hold" grpId="1" nodeType="withEffect">
                                  <p:stCondLst>
                                    <p:cond delay="300"/>
                                  </p:stCondLst>
                                  <p:childTnLst>
                                    <p:set>
                                      <p:cBhvr>
                                        <p:cTn id="166" dur="1" fill="hold">
                                          <p:stCondLst>
                                            <p:cond delay="0"/>
                                          </p:stCondLst>
                                        </p:cTn>
                                        <p:tgtEl>
                                          <p:spTgt spid="187"/>
                                        </p:tgtEl>
                                        <p:attrNameLst>
                                          <p:attrName>style.visibility</p:attrName>
                                        </p:attrNameLst>
                                      </p:cBhvr>
                                      <p:to>
                                        <p:strVal val="visible"/>
                                      </p:to>
                                    </p:set>
                                    <p:animEffect transition="in" filter="fade">
                                      <p:cBhvr>
                                        <p:cTn id="167" dur="800"/>
                                        <p:tgtEl>
                                          <p:spTgt spid="187"/>
                                        </p:tgtEl>
                                      </p:cBhvr>
                                    </p:animEffect>
                                  </p:childTnLst>
                                </p:cTn>
                              </p:par>
                              <p:par>
                                <p:cTn id="168" presetID="42" presetClass="path" presetSubtype="0" repeatCount="indefinite" fill="hold" grpId="0" nodeType="withEffect">
                                  <p:stCondLst>
                                    <p:cond delay="300"/>
                                  </p:stCondLst>
                                  <p:childTnLst>
                                    <p:animMotion origin="layout" path="M -4.44444E-6 -3.45679E-6 L 0.07952 0.06729 " pathEditMode="relative" rAng="0" ptsTypes="AA">
                                      <p:cBhvr>
                                        <p:cTn id="169" dur="800" fill="hold"/>
                                        <p:tgtEl>
                                          <p:spTgt spid="187"/>
                                        </p:tgtEl>
                                        <p:attrNameLst>
                                          <p:attrName>ppt_x</p:attrName>
                                          <p:attrName>ppt_y</p:attrName>
                                        </p:attrNameLst>
                                      </p:cBhvr>
                                      <p:rCtr x="3976" y="3364"/>
                                    </p:animMotion>
                                  </p:childTnLst>
                                </p:cTn>
                              </p:par>
                              <p:par>
                                <p:cTn id="170" presetID="10" presetClass="entr" presetSubtype="0" fill="hold" grpId="0" nodeType="withEffect" nodePh="1">
                                  <p:stCondLst>
                                    <p:cond delay="500"/>
                                  </p:stCondLst>
                                  <p:endCondLst>
                                    <p:cond evt="begin" delay="0">
                                      <p:tn val="170"/>
                                    </p:cond>
                                  </p:endCondLst>
                                  <p:childTnLst>
                                    <p:set>
                                      <p:cBhvr>
                                        <p:cTn id="171" dur="1" fill="hold">
                                          <p:stCondLst>
                                            <p:cond delay="0"/>
                                          </p:stCondLst>
                                        </p:cTn>
                                        <p:tgtEl>
                                          <p:spTgt spid="217"/>
                                        </p:tgtEl>
                                        <p:attrNameLst>
                                          <p:attrName>style.visibility</p:attrName>
                                        </p:attrNameLst>
                                      </p:cBhvr>
                                      <p:to>
                                        <p:strVal val="visible"/>
                                      </p:to>
                                    </p:set>
                                    <p:animEffect transition="in" filter="fade">
                                      <p:cBhvr>
                                        <p:cTn id="172" dur="250"/>
                                        <p:tgtEl>
                                          <p:spTgt spid="217"/>
                                        </p:tgtEl>
                                      </p:cBhvr>
                                    </p:animEffect>
                                  </p:childTnLst>
                                </p:cTn>
                              </p:par>
                              <p:par>
                                <p:cTn id="173" presetID="1" presetClass="entr" presetSubtype="0" fill="hold" grpId="2" nodeType="withEffect">
                                  <p:stCondLst>
                                    <p:cond delay="0"/>
                                  </p:stCondLst>
                                  <p:childTnLst>
                                    <p:set>
                                      <p:cBhvr>
                                        <p:cTn id="174" dur="1" fill="hold">
                                          <p:stCondLst>
                                            <p:cond delay="0"/>
                                          </p:stCondLst>
                                        </p:cTn>
                                        <p:tgtEl>
                                          <p:spTgt spid="180"/>
                                        </p:tgtEl>
                                        <p:attrNameLst>
                                          <p:attrName>style.visibility</p:attrName>
                                        </p:attrNameLst>
                                      </p:cBhvr>
                                      <p:to>
                                        <p:strVal val="visible"/>
                                      </p:to>
                                    </p:set>
                                  </p:childTnLst>
                                </p:cTn>
                              </p:par>
                              <p:par>
                                <p:cTn id="175" presetID="1" presetClass="entr" presetSubtype="0" fill="hold" grpId="2" nodeType="withEffect">
                                  <p:stCondLst>
                                    <p:cond delay="0"/>
                                  </p:stCondLst>
                                  <p:childTnLst>
                                    <p:set>
                                      <p:cBhvr>
                                        <p:cTn id="176" dur="1" fill="hold">
                                          <p:stCondLst>
                                            <p:cond delay="0"/>
                                          </p:stCondLst>
                                        </p:cTn>
                                        <p:tgtEl>
                                          <p:spTgt spid="181"/>
                                        </p:tgtEl>
                                        <p:attrNameLst>
                                          <p:attrName>style.visibility</p:attrName>
                                        </p:attrNameLst>
                                      </p:cBhvr>
                                      <p:to>
                                        <p:strVal val="visible"/>
                                      </p:to>
                                    </p:set>
                                  </p:childTnLst>
                                </p:cTn>
                              </p:par>
                              <p:par>
                                <p:cTn id="177" presetID="1" presetClass="entr" presetSubtype="0" fill="hold" grpId="2" nodeType="withEffect">
                                  <p:stCondLst>
                                    <p:cond delay="0"/>
                                  </p:stCondLst>
                                  <p:childTnLst>
                                    <p:set>
                                      <p:cBhvr>
                                        <p:cTn id="178" dur="1" fill="hold">
                                          <p:stCondLst>
                                            <p:cond delay="0"/>
                                          </p:stCondLst>
                                        </p:cTn>
                                        <p:tgtEl>
                                          <p:spTgt spid="182"/>
                                        </p:tgtEl>
                                        <p:attrNameLst>
                                          <p:attrName>style.visibility</p:attrName>
                                        </p:attrNameLst>
                                      </p:cBhvr>
                                      <p:to>
                                        <p:strVal val="visible"/>
                                      </p:to>
                                    </p:set>
                                  </p:childTnLst>
                                </p:cTn>
                              </p:par>
                              <p:par>
                                <p:cTn id="179" presetID="1" presetClass="entr" presetSubtype="0" fill="hold" grpId="2" nodeType="withEffect">
                                  <p:stCondLst>
                                    <p:cond delay="0"/>
                                  </p:stCondLst>
                                  <p:childTnLst>
                                    <p:set>
                                      <p:cBhvr>
                                        <p:cTn id="180" dur="1" fill="hold">
                                          <p:stCondLst>
                                            <p:cond delay="0"/>
                                          </p:stCondLst>
                                        </p:cTn>
                                        <p:tgtEl>
                                          <p:spTgt spid="183"/>
                                        </p:tgtEl>
                                        <p:attrNameLst>
                                          <p:attrName>style.visibility</p:attrName>
                                        </p:attrNameLst>
                                      </p:cBhvr>
                                      <p:to>
                                        <p:strVal val="visible"/>
                                      </p:to>
                                    </p:set>
                                  </p:childTnLst>
                                </p:cTn>
                              </p:par>
                              <p:par>
                                <p:cTn id="181" presetID="1" presetClass="entr" presetSubtype="0" fill="hold" grpId="2" nodeType="withEffect">
                                  <p:stCondLst>
                                    <p:cond delay="0"/>
                                  </p:stCondLst>
                                  <p:childTnLst>
                                    <p:set>
                                      <p:cBhvr>
                                        <p:cTn id="182" dur="1" fill="hold">
                                          <p:stCondLst>
                                            <p:cond delay="0"/>
                                          </p:stCondLst>
                                        </p:cTn>
                                        <p:tgtEl>
                                          <p:spTgt spid="188"/>
                                        </p:tgtEl>
                                        <p:attrNameLst>
                                          <p:attrName>style.visibility</p:attrName>
                                        </p:attrNameLst>
                                      </p:cBhvr>
                                      <p:to>
                                        <p:strVal val="visible"/>
                                      </p:to>
                                    </p:set>
                                  </p:childTnLst>
                                </p:cTn>
                              </p:par>
                              <p:par>
                                <p:cTn id="183" presetID="1" presetClass="entr" presetSubtype="0" fill="hold" grpId="2" nodeType="withEffect">
                                  <p:stCondLst>
                                    <p:cond delay="0"/>
                                  </p:stCondLst>
                                  <p:childTnLst>
                                    <p:set>
                                      <p:cBhvr>
                                        <p:cTn id="184" dur="1" fill="hold">
                                          <p:stCondLst>
                                            <p:cond delay="0"/>
                                          </p:stCondLst>
                                        </p:cTn>
                                        <p:tgtEl>
                                          <p:spTgt spid="189"/>
                                        </p:tgtEl>
                                        <p:attrNameLst>
                                          <p:attrName>style.visibility</p:attrName>
                                        </p:attrNameLst>
                                      </p:cBhvr>
                                      <p:to>
                                        <p:strVal val="visible"/>
                                      </p:to>
                                    </p:set>
                                  </p:childTnLst>
                                </p:cTn>
                              </p:par>
                              <p:par>
                                <p:cTn id="185" presetID="1" presetClass="entr" presetSubtype="0" fill="hold" grpId="2" nodeType="withEffect">
                                  <p:stCondLst>
                                    <p:cond delay="0"/>
                                  </p:stCondLst>
                                  <p:childTnLst>
                                    <p:set>
                                      <p:cBhvr>
                                        <p:cTn id="186" dur="1" fill="hold">
                                          <p:stCondLst>
                                            <p:cond delay="0"/>
                                          </p:stCondLst>
                                        </p:cTn>
                                        <p:tgtEl>
                                          <p:spTgt spid="190"/>
                                        </p:tgtEl>
                                        <p:attrNameLst>
                                          <p:attrName>style.visibility</p:attrName>
                                        </p:attrNameLst>
                                      </p:cBhvr>
                                      <p:to>
                                        <p:strVal val="visible"/>
                                      </p:to>
                                    </p:set>
                                  </p:childTnLst>
                                </p:cTn>
                              </p:par>
                              <p:par>
                                <p:cTn id="187" presetID="1" presetClass="entr" presetSubtype="0" fill="hold" grpId="2" nodeType="withEffect">
                                  <p:stCondLst>
                                    <p:cond delay="0"/>
                                  </p:stCondLst>
                                  <p:childTnLst>
                                    <p:set>
                                      <p:cBhvr>
                                        <p:cTn id="188" dur="1" fill="hold">
                                          <p:stCondLst>
                                            <p:cond delay="0"/>
                                          </p:stCondLst>
                                        </p:cTn>
                                        <p:tgtEl>
                                          <p:spTgt spid="191"/>
                                        </p:tgtEl>
                                        <p:attrNameLst>
                                          <p:attrName>style.visibility</p:attrName>
                                        </p:attrNameLst>
                                      </p:cBhvr>
                                      <p:to>
                                        <p:strVal val="visible"/>
                                      </p:to>
                                    </p:set>
                                  </p:childTnLst>
                                </p:cTn>
                              </p:par>
                              <p:par>
                                <p:cTn id="189" presetID="37" presetClass="path" presetSubtype="0" repeatCount="indefinite" fill="hold" grpId="0" nodeType="withEffect">
                                  <p:stCondLst>
                                    <p:cond delay="0"/>
                                  </p:stCondLst>
                                  <p:childTnLst>
                                    <p:animMotion origin="layout" path="M 2.5E-6 -2.96296E-6 C -0.0191 -0.07716 -0.04757 -0.25555 -0.08716 -0.27438 " pathEditMode="relative" rAng="0" ptsTypes="AA">
                                      <p:cBhvr>
                                        <p:cTn id="190" dur="1000" fill="hold"/>
                                        <p:tgtEl>
                                          <p:spTgt spid="180"/>
                                        </p:tgtEl>
                                        <p:attrNameLst>
                                          <p:attrName>ppt_x</p:attrName>
                                          <p:attrName>ppt_y</p:attrName>
                                        </p:attrNameLst>
                                      </p:cBhvr>
                                      <p:rCtr x="-4358" y="-13735"/>
                                    </p:animMotion>
                                  </p:childTnLst>
                                </p:cTn>
                              </p:par>
                              <p:par>
                                <p:cTn id="191" presetID="10" presetClass="exit" presetSubtype="0" repeatCount="indefinite" fill="hold" grpId="1" nodeType="withEffect">
                                  <p:stCondLst>
                                    <p:cond delay="0"/>
                                  </p:stCondLst>
                                  <p:childTnLst>
                                    <p:animEffect transition="out" filter="fade">
                                      <p:cBhvr>
                                        <p:cTn id="192" dur="1000"/>
                                        <p:tgtEl>
                                          <p:spTgt spid="180"/>
                                        </p:tgtEl>
                                      </p:cBhvr>
                                    </p:animEffect>
                                    <p:set>
                                      <p:cBhvr>
                                        <p:cTn id="193" dur="1" fill="hold">
                                          <p:stCondLst>
                                            <p:cond delay="999"/>
                                          </p:stCondLst>
                                        </p:cTn>
                                        <p:tgtEl>
                                          <p:spTgt spid="180"/>
                                        </p:tgtEl>
                                        <p:attrNameLst>
                                          <p:attrName>style.visibility</p:attrName>
                                        </p:attrNameLst>
                                      </p:cBhvr>
                                      <p:to>
                                        <p:strVal val="hidden"/>
                                      </p:to>
                                    </p:set>
                                  </p:childTnLst>
                                </p:cTn>
                              </p:par>
                              <p:par>
                                <p:cTn id="194" presetID="42" presetClass="path" presetSubtype="0" repeatCount="indefinite" fill="hold" grpId="0" nodeType="withEffect">
                                  <p:stCondLst>
                                    <p:cond delay="200"/>
                                  </p:stCondLst>
                                  <p:childTnLst>
                                    <p:animMotion origin="layout" path="M 8.33333E-7 -2.96296E-6 L -0.05816 -0.22407 " pathEditMode="relative" rAng="0" ptsTypes="AA">
                                      <p:cBhvr>
                                        <p:cTn id="195" dur="1500" fill="hold"/>
                                        <p:tgtEl>
                                          <p:spTgt spid="181"/>
                                        </p:tgtEl>
                                        <p:attrNameLst>
                                          <p:attrName>ppt_x</p:attrName>
                                          <p:attrName>ppt_y</p:attrName>
                                        </p:attrNameLst>
                                      </p:cBhvr>
                                      <p:rCtr x="-2917" y="-11204"/>
                                    </p:animMotion>
                                  </p:childTnLst>
                                </p:cTn>
                              </p:par>
                              <p:par>
                                <p:cTn id="196" presetID="10" presetClass="exit" presetSubtype="0" repeatCount="indefinite" fill="hold" grpId="1" nodeType="withEffect">
                                  <p:stCondLst>
                                    <p:cond delay="200"/>
                                  </p:stCondLst>
                                  <p:childTnLst>
                                    <p:animEffect transition="out" filter="fade">
                                      <p:cBhvr>
                                        <p:cTn id="197" dur="1500"/>
                                        <p:tgtEl>
                                          <p:spTgt spid="181"/>
                                        </p:tgtEl>
                                      </p:cBhvr>
                                    </p:animEffect>
                                    <p:set>
                                      <p:cBhvr>
                                        <p:cTn id="198" dur="1" fill="hold">
                                          <p:stCondLst>
                                            <p:cond delay="1499"/>
                                          </p:stCondLst>
                                        </p:cTn>
                                        <p:tgtEl>
                                          <p:spTgt spid="181"/>
                                        </p:tgtEl>
                                        <p:attrNameLst>
                                          <p:attrName>style.visibility</p:attrName>
                                        </p:attrNameLst>
                                      </p:cBhvr>
                                      <p:to>
                                        <p:strVal val="hidden"/>
                                      </p:to>
                                    </p:set>
                                  </p:childTnLst>
                                </p:cTn>
                              </p:par>
                              <p:par>
                                <p:cTn id="199" presetID="37" presetClass="path" presetSubtype="0" repeatCount="indefinite" fill="hold" grpId="0" nodeType="withEffect">
                                  <p:stCondLst>
                                    <p:cond delay="400"/>
                                  </p:stCondLst>
                                  <p:childTnLst>
                                    <p:animMotion origin="layout" path="M -0.00052 -0.00031 C -0.0118 -0.04722 -0.02812 -0.1213 -0.04687 -0.19074 C -0.07014 -0.26883 -0.11076 -0.2716 -0.13281 -0.26049 " pathEditMode="relative" rAng="0" ptsTypes="AAA">
                                      <p:cBhvr>
                                        <p:cTn id="200" dur="1250" fill="hold"/>
                                        <p:tgtEl>
                                          <p:spTgt spid="182"/>
                                        </p:tgtEl>
                                        <p:attrNameLst>
                                          <p:attrName>ppt_x</p:attrName>
                                          <p:attrName>ppt_y</p:attrName>
                                        </p:attrNameLst>
                                      </p:cBhvr>
                                      <p:rCtr x="-6615" y="-13272"/>
                                    </p:animMotion>
                                  </p:childTnLst>
                                </p:cTn>
                              </p:par>
                              <p:par>
                                <p:cTn id="201" presetID="10" presetClass="exit" presetSubtype="0" repeatCount="indefinite" fill="hold" grpId="1" nodeType="withEffect">
                                  <p:stCondLst>
                                    <p:cond delay="400"/>
                                  </p:stCondLst>
                                  <p:childTnLst>
                                    <p:animEffect transition="out" filter="fade">
                                      <p:cBhvr>
                                        <p:cTn id="202" dur="1250"/>
                                        <p:tgtEl>
                                          <p:spTgt spid="182"/>
                                        </p:tgtEl>
                                      </p:cBhvr>
                                    </p:animEffect>
                                    <p:set>
                                      <p:cBhvr>
                                        <p:cTn id="203" dur="1" fill="hold">
                                          <p:stCondLst>
                                            <p:cond delay="1249"/>
                                          </p:stCondLst>
                                        </p:cTn>
                                        <p:tgtEl>
                                          <p:spTgt spid="182"/>
                                        </p:tgtEl>
                                        <p:attrNameLst>
                                          <p:attrName>style.visibility</p:attrName>
                                        </p:attrNameLst>
                                      </p:cBhvr>
                                      <p:to>
                                        <p:strVal val="hidden"/>
                                      </p:to>
                                    </p:set>
                                  </p:childTnLst>
                                </p:cTn>
                              </p:par>
                              <p:par>
                                <p:cTn id="204" presetID="42" presetClass="path" presetSubtype="0" repeatCount="indefinite" fill="hold" grpId="0" nodeType="withEffect">
                                  <p:stCondLst>
                                    <p:cond delay="400"/>
                                  </p:stCondLst>
                                  <p:childTnLst>
                                    <p:animMotion origin="layout" path="M -3.33333E-6 -4.69136E-6 L -0.04201 -0.18487 " pathEditMode="relative" rAng="0" ptsTypes="AA">
                                      <p:cBhvr>
                                        <p:cTn id="205" dur="800" fill="hold"/>
                                        <p:tgtEl>
                                          <p:spTgt spid="183"/>
                                        </p:tgtEl>
                                        <p:attrNameLst>
                                          <p:attrName>ppt_x</p:attrName>
                                          <p:attrName>ppt_y</p:attrName>
                                        </p:attrNameLst>
                                      </p:cBhvr>
                                      <p:rCtr x="-2101" y="-9259"/>
                                    </p:animMotion>
                                  </p:childTnLst>
                                </p:cTn>
                              </p:par>
                              <p:par>
                                <p:cTn id="206" presetID="10" presetClass="exit" presetSubtype="0" repeatCount="indefinite" fill="hold" grpId="1" nodeType="withEffect">
                                  <p:stCondLst>
                                    <p:cond delay="400"/>
                                  </p:stCondLst>
                                  <p:childTnLst>
                                    <p:animEffect transition="out" filter="fade">
                                      <p:cBhvr>
                                        <p:cTn id="207" dur="800"/>
                                        <p:tgtEl>
                                          <p:spTgt spid="183"/>
                                        </p:tgtEl>
                                      </p:cBhvr>
                                    </p:animEffect>
                                    <p:set>
                                      <p:cBhvr>
                                        <p:cTn id="208" dur="1" fill="hold">
                                          <p:stCondLst>
                                            <p:cond delay="799"/>
                                          </p:stCondLst>
                                        </p:cTn>
                                        <p:tgtEl>
                                          <p:spTgt spid="183"/>
                                        </p:tgtEl>
                                        <p:attrNameLst>
                                          <p:attrName>style.visibility</p:attrName>
                                        </p:attrNameLst>
                                      </p:cBhvr>
                                      <p:to>
                                        <p:strVal val="hidden"/>
                                      </p:to>
                                    </p:set>
                                  </p:childTnLst>
                                </p:cTn>
                              </p:par>
                              <p:par>
                                <p:cTn id="209" presetID="37" presetClass="path" presetSubtype="0" repeatCount="indefinite" fill="hold" grpId="0" nodeType="withEffect">
                                  <p:stCondLst>
                                    <p:cond delay="0"/>
                                  </p:stCondLst>
                                  <p:childTnLst>
                                    <p:animMotion origin="layout" path="M -4.72222E-6 -0.00031 C 0.03646 -0.1821 0.06997 -0.36235 0.15209 -0.26111 " pathEditMode="relative" rAng="0" ptsTypes="AA">
                                      <p:cBhvr>
                                        <p:cTn id="210" dur="1000" fill="hold"/>
                                        <p:tgtEl>
                                          <p:spTgt spid="188"/>
                                        </p:tgtEl>
                                        <p:attrNameLst>
                                          <p:attrName>ppt_x</p:attrName>
                                          <p:attrName>ppt_y</p:attrName>
                                        </p:attrNameLst>
                                      </p:cBhvr>
                                      <p:rCtr x="7604" y="-14506"/>
                                    </p:animMotion>
                                  </p:childTnLst>
                                </p:cTn>
                              </p:par>
                              <p:par>
                                <p:cTn id="211" presetID="10" presetClass="exit" presetSubtype="0" repeatCount="indefinite" fill="hold" grpId="1" nodeType="withEffect">
                                  <p:stCondLst>
                                    <p:cond delay="0"/>
                                  </p:stCondLst>
                                  <p:childTnLst>
                                    <p:animEffect transition="out" filter="fade">
                                      <p:cBhvr>
                                        <p:cTn id="212" dur="1000"/>
                                        <p:tgtEl>
                                          <p:spTgt spid="188"/>
                                        </p:tgtEl>
                                      </p:cBhvr>
                                    </p:animEffect>
                                    <p:set>
                                      <p:cBhvr>
                                        <p:cTn id="213" dur="1" fill="hold">
                                          <p:stCondLst>
                                            <p:cond delay="999"/>
                                          </p:stCondLst>
                                        </p:cTn>
                                        <p:tgtEl>
                                          <p:spTgt spid="188"/>
                                        </p:tgtEl>
                                        <p:attrNameLst>
                                          <p:attrName>style.visibility</p:attrName>
                                        </p:attrNameLst>
                                      </p:cBhvr>
                                      <p:to>
                                        <p:strVal val="hidden"/>
                                      </p:to>
                                    </p:set>
                                  </p:childTnLst>
                                </p:cTn>
                              </p:par>
                              <p:par>
                                <p:cTn id="214" presetID="37" presetClass="path" presetSubtype="0" repeatCount="indefinite" fill="hold" grpId="0" nodeType="withEffect">
                                  <p:stCondLst>
                                    <p:cond delay="200"/>
                                  </p:stCondLst>
                                  <p:childTnLst>
                                    <p:animMotion origin="layout" path="M 3.61111E-6 -0.00031 C 0.01753 -0.06358 0.04236 -0.29198 0.12691 -0.26605 " pathEditMode="relative" rAng="0" ptsTypes="AA">
                                      <p:cBhvr>
                                        <p:cTn id="215" dur="1500" fill="hold"/>
                                        <p:tgtEl>
                                          <p:spTgt spid="189"/>
                                        </p:tgtEl>
                                        <p:attrNameLst>
                                          <p:attrName>ppt_x</p:attrName>
                                          <p:attrName>ppt_y</p:attrName>
                                        </p:attrNameLst>
                                      </p:cBhvr>
                                      <p:rCtr x="6337" y="-13395"/>
                                    </p:animMotion>
                                  </p:childTnLst>
                                </p:cTn>
                              </p:par>
                              <p:par>
                                <p:cTn id="216" presetID="10" presetClass="exit" presetSubtype="0" repeatCount="indefinite" fill="hold" grpId="1" nodeType="withEffect">
                                  <p:stCondLst>
                                    <p:cond delay="200"/>
                                  </p:stCondLst>
                                  <p:childTnLst>
                                    <p:animEffect transition="out" filter="fade">
                                      <p:cBhvr>
                                        <p:cTn id="217" dur="1500"/>
                                        <p:tgtEl>
                                          <p:spTgt spid="189"/>
                                        </p:tgtEl>
                                      </p:cBhvr>
                                    </p:animEffect>
                                    <p:set>
                                      <p:cBhvr>
                                        <p:cTn id="218" dur="1" fill="hold">
                                          <p:stCondLst>
                                            <p:cond delay="1499"/>
                                          </p:stCondLst>
                                        </p:cTn>
                                        <p:tgtEl>
                                          <p:spTgt spid="189"/>
                                        </p:tgtEl>
                                        <p:attrNameLst>
                                          <p:attrName>style.visibility</p:attrName>
                                        </p:attrNameLst>
                                      </p:cBhvr>
                                      <p:to>
                                        <p:strVal val="hidden"/>
                                      </p:to>
                                    </p:set>
                                  </p:childTnLst>
                                </p:cTn>
                              </p:par>
                              <p:par>
                                <p:cTn id="219" presetID="42" presetClass="path" presetSubtype="0" repeatCount="indefinite" fill="hold" grpId="0" nodeType="withEffect">
                                  <p:stCondLst>
                                    <p:cond delay="400"/>
                                  </p:stCondLst>
                                  <p:childTnLst>
                                    <p:animMotion origin="layout" path="M -8.33333E-7 -4.32099E-6 L 0.05261 -0.21265 " pathEditMode="relative" rAng="0" ptsTypes="AA">
                                      <p:cBhvr>
                                        <p:cTn id="220" dur="1250" fill="hold"/>
                                        <p:tgtEl>
                                          <p:spTgt spid="190"/>
                                        </p:tgtEl>
                                        <p:attrNameLst>
                                          <p:attrName>ppt_x</p:attrName>
                                          <p:attrName>ppt_y</p:attrName>
                                        </p:attrNameLst>
                                      </p:cBhvr>
                                      <p:rCtr x="2622" y="-10648"/>
                                    </p:animMotion>
                                  </p:childTnLst>
                                </p:cTn>
                              </p:par>
                              <p:par>
                                <p:cTn id="221" presetID="10" presetClass="exit" presetSubtype="0" repeatCount="indefinite" fill="hold" grpId="1" nodeType="withEffect">
                                  <p:stCondLst>
                                    <p:cond delay="400"/>
                                  </p:stCondLst>
                                  <p:childTnLst>
                                    <p:animEffect transition="out" filter="fade">
                                      <p:cBhvr>
                                        <p:cTn id="222" dur="1250"/>
                                        <p:tgtEl>
                                          <p:spTgt spid="190"/>
                                        </p:tgtEl>
                                      </p:cBhvr>
                                    </p:animEffect>
                                    <p:set>
                                      <p:cBhvr>
                                        <p:cTn id="223" dur="1" fill="hold">
                                          <p:stCondLst>
                                            <p:cond delay="1249"/>
                                          </p:stCondLst>
                                        </p:cTn>
                                        <p:tgtEl>
                                          <p:spTgt spid="190"/>
                                        </p:tgtEl>
                                        <p:attrNameLst>
                                          <p:attrName>style.visibility</p:attrName>
                                        </p:attrNameLst>
                                      </p:cBhvr>
                                      <p:to>
                                        <p:strVal val="hidden"/>
                                      </p:to>
                                    </p:set>
                                  </p:childTnLst>
                                </p:cTn>
                              </p:par>
                              <p:par>
                                <p:cTn id="224" presetID="42" presetClass="path" presetSubtype="0" repeatCount="indefinite" fill="hold" grpId="0" nodeType="withEffect">
                                  <p:stCondLst>
                                    <p:cond delay="400"/>
                                  </p:stCondLst>
                                  <p:childTnLst>
                                    <p:animMotion origin="layout" path="M -5.55556E-7 1.60494E-6 L 0.04722 -0.17346 " pathEditMode="relative" rAng="0" ptsTypes="AA">
                                      <p:cBhvr>
                                        <p:cTn id="225" dur="800" fill="hold"/>
                                        <p:tgtEl>
                                          <p:spTgt spid="191"/>
                                        </p:tgtEl>
                                        <p:attrNameLst>
                                          <p:attrName>ppt_x</p:attrName>
                                          <p:attrName>ppt_y</p:attrName>
                                        </p:attrNameLst>
                                      </p:cBhvr>
                                      <p:rCtr x="2361" y="-8673"/>
                                    </p:animMotion>
                                  </p:childTnLst>
                                </p:cTn>
                              </p:par>
                              <p:par>
                                <p:cTn id="226" presetID="10" presetClass="exit" presetSubtype="0" repeatCount="indefinite" fill="hold" grpId="1" nodeType="withEffect">
                                  <p:stCondLst>
                                    <p:cond delay="400"/>
                                  </p:stCondLst>
                                  <p:childTnLst>
                                    <p:animEffect transition="out" filter="fade">
                                      <p:cBhvr>
                                        <p:cTn id="227" dur="800"/>
                                        <p:tgtEl>
                                          <p:spTgt spid="191"/>
                                        </p:tgtEl>
                                      </p:cBhvr>
                                    </p:animEffect>
                                    <p:set>
                                      <p:cBhvr>
                                        <p:cTn id="228" dur="1" fill="hold">
                                          <p:stCondLst>
                                            <p:cond delay="799"/>
                                          </p:stCondLst>
                                        </p:cTn>
                                        <p:tgtEl>
                                          <p:spTgt spid="191"/>
                                        </p:tgtEl>
                                        <p:attrNameLst>
                                          <p:attrName>style.visibility</p:attrName>
                                        </p:attrNameLst>
                                      </p:cBhvr>
                                      <p:to>
                                        <p:strVal val="hidden"/>
                                      </p:to>
                                    </p:set>
                                  </p:childTnLst>
                                </p:cTn>
                              </p:par>
                              <p:par>
                                <p:cTn id="229" presetID="1" presetClass="entr" presetSubtype="0" fill="hold" grpId="2" nodeType="withEffect">
                                  <p:stCondLst>
                                    <p:cond delay="0"/>
                                  </p:stCondLst>
                                  <p:childTnLst>
                                    <p:set>
                                      <p:cBhvr>
                                        <p:cTn id="230" dur="1" fill="hold">
                                          <p:stCondLst>
                                            <p:cond delay="0"/>
                                          </p:stCondLst>
                                        </p:cTn>
                                        <p:tgtEl>
                                          <p:spTgt spid="196"/>
                                        </p:tgtEl>
                                        <p:attrNameLst>
                                          <p:attrName>style.visibility</p:attrName>
                                        </p:attrNameLst>
                                      </p:cBhvr>
                                      <p:to>
                                        <p:strVal val="visible"/>
                                      </p:to>
                                    </p:set>
                                  </p:childTnLst>
                                </p:cTn>
                              </p:par>
                              <p:par>
                                <p:cTn id="231" presetID="1" presetClass="entr" presetSubtype="0" fill="hold" grpId="2" nodeType="withEffect">
                                  <p:stCondLst>
                                    <p:cond delay="0"/>
                                  </p:stCondLst>
                                  <p:childTnLst>
                                    <p:set>
                                      <p:cBhvr>
                                        <p:cTn id="232" dur="1" fill="hold">
                                          <p:stCondLst>
                                            <p:cond delay="0"/>
                                          </p:stCondLst>
                                        </p:cTn>
                                        <p:tgtEl>
                                          <p:spTgt spid="197"/>
                                        </p:tgtEl>
                                        <p:attrNameLst>
                                          <p:attrName>style.visibility</p:attrName>
                                        </p:attrNameLst>
                                      </p:cBhvr>
                                      <p:to>
                                        <p:strVal val="visible"/>
                                      </p:to>
                                    </p:set>
                                  </p:childTnLst>
                                </p:cTn>
                              </p:par>
                              <p:par>
                                <p:cTn id="233" presetID="1" presetClass="entr" presetSubtype="0" fill="hold" grpId="2" nodeType="withEffect">
                                  <p:stCondLst>
                                    <p:cond delay="0"/>
                                  </p:stCondLst>
                                  <p:childTnLst>
                                    <p:set>
                                      <p:cBhvr>
                                        <p:cTn id="234" dur="1" fill="hold">
                                          <p:stCondLst>
                                            <p:cond delay="0"/>
                                          </p:stCondLst>
                                        </p:cTn>
                                        <p:tgtEl>
                                          <p:spTgt spid="198"/>
                                        </p:tgtEl>
                                        <p:attrNameLst>
                                          <p:attrName>style.visibility</p:attrName>
                                        </p:attrNameLst>
                                      </p:cBhvr>
                                      <p:to>
                                        <p:strVal val="visible"/>
                                      </p:to>
                                    </p:set>
                                  </p:childTnLst>
                                </p:cTn>
                              </p:par>
                              <p:par>
                                <p:cTn id="235" presetID="1" presetClass="entr" presetSubtype="0" fill="hold" grpId="2" nodeType="withEffect">
                                  <p:stCondLst>
                                    <p:cond delay="0"/>
                                  </p:stCondLst>
                                  <p:childTnLst>
                                    <p:set>
                                      <p:cBhvr>
                                        <p:cTn id="236" dur="1" fill="hold">
                                          <p:stCondLst>
                                            <p:cond delay="0"/>
                                          </p:stCondLst>
                                        </p:cTn>
                                        <p:tgtEl>
                                          <p:spTgt spid="199"/>
                                        </p:tgtEl>
                                        <p:attrNameLst>
                                          <p:attrName>style.visibility</p:attrName>
                                        </p:attrNameLst>
                                      </p:cBhvr>
                                      <p:to>
                                        <p:strVal val="visible"/>
                                      </p:to>
                                    </p:set>
                                  </p:childTnLst>
                                </p:cTn>
                              </p:par>
                              <p:par>
                                <p:cTn id="237" presetID="37" presetClass="path" presetSubtype="0" repeatCount="indefinite" fill="hold" grpId="0" nodeType="withEffect">
                                  <p:stCondLst>
                                    <p:cond delay="0"/>
                                  </p:stCondLst>
                                  <p:childTnLst>
                                    <p:animMotion origin="layout" path="M -4.72222E-6 3.7037E-7 C -0.05277 0.20617 -0.07586 0.34815 -0.16458 0.25741 " pathEditMode="relative" rAng="0" ptsTypes="AA">
                                      <p:cBhvr>
                                        <p:cTn id="238" dur="1000" fill="hold"/>
                                        <p:tgtEl>
                                          <p:spTgt spid="196"/>
                                        </p:tgtEl>
                                        <p:attrNameLst>
                                          <p:attrName>ppt_x</p:attrName>
                                          <p:attrName>ppt_y</p:attrName>
                                        </p:attrNameLst>
                                      </p:cBhvr>
                                      <p:rCtr x="-8229" y="14259"/>
                                    </p:animMotion>
                                  </p:childTnLst>
                                </p:cTn>
                              </p:par>
                              <p:par>
                                <p:cTn id="239" presetID="10" presetClass="exit" presetSubtype="0" repeatCount="indefinite" fill="hold" grpId="1" nodeType="withEffect">
                                  <p:stCondLst>
                                    <p:cond delay="0"/>
                                  </p:stCondLst>
                                  <p:childTnLst>
                                    <p:animEffect transition="out" filter="fade">
                                      <p:cBhvr>
                                        <p:cTn id="240" dur="1000"/>
                                        <p:tgtEl>
                                          <p:spTgt spid="196"/>
                                        </p:tgtEl>
                                      </p:cBhvr>
                                    </p:animEffect>
                                    <p:set>
                                      <p:cBhvr>
                                        <p:cTn id="241" dur="1" fill="hold">
                                          <p:stCondLst>
                                            <p:cond delay="999"/>
                                          </p:stCondLst>
                                        </p:cTn>
                                        <p:tgtEl>
                                          <p:spTgt spid="196"/>
                                        </p:tgtEl>
                                        <p:attrNameLst>
                                          <p:attrName>style.visibility</p:attrName>
                                        </p:attrNameLst>
                                      </p:cBhvr>
                                      <p:to>
                                        <p:strVal val="hidden"/>
                                      </p:to>
                                    </p:set>
                                  </p:childTnLst>
                                </p:cTn>
                              </p:par>
                              <p:par>
                                <p:cTn id="242" presetID="42" presetClass="path" presetSubtype="0" repeatCount="indefinite" fill="hold" grpId="0" nodeType="withEffect">
                                  <p:stCondLst>
                                    <p:cond delay="200"/>
                                  </p:stCondLst>
                                  <p:childTnLst>
                                    <p:animMotion origin="layout" path="M 3.61111E-6 3.7037E-7 L -0.04757 0.17901 " pathEditMode="relative" rAng="0" ptsTypes="AA">
                                      <p:cBhvr>
                                        <p:cTn id="243" dur="1500" fill="hold"/>
                                        <p:tgtEl>
                                          <p:spTgt spid="197"/>
                                        </p:tgtEl>
                                        <p:attrNameLst>
                                          <p:attrName>ppt_x</p:attrName>
                                          <p:attrName>ppt_y</p:attrName>
                                        </p:attrNameLst>
                                      </p:cBhvr>
                                      <p:rCtr x="-2378" y="8951"/>
                                    </p:animMotion>
                                  </p:childTnLst>
                                </p:cTn>
                              </p:par>
                              <p:par>
                                <p:cTn id="244" presetID="10" presetClass="exit" presetSubtype="0" repeatCount="indefinite" fill="hold" grpId="1" nodeType="withEffect">
                                  <p:stCondLst>
                                    <p:cond delay="200"/>
                                  </p:stCondLst>
                                  <p:childTnLst>
                                    <p:animEffect transition="out" filter="fade">
                                      <p:cBhvr>
                                        <p:cTn id="245" dur="1500"/>
                                        <p:tgtEl>
                                          <p:spTgt spid="197"/>
                                        </p:tgtEl>
                                      </p:cBhvr>
                                    </p:animEffect>
                                    <p:set>
                                      <p:cBhvr>
                                        <p:cTn id="246" dur="1" fill="hold">
                                          <p:stCondLst>
                                            <p:cond delay="1499"/>
                                          </p:stCondLst>
                                        </p:cTn>
                                        <p:tgtEl>
                                          <p:spTgt spid="197"/>
                                        </p:tgtEl>
                                        <p:attrNameLst>
                                          <p:attrName>style.visibility</p:attrName>
                                        </p:attrNameLst>
                                      </p:cBhvr>
                                      <p:to>
                                        <p:strVal val="hidden"/>
                                      </p:to>
                                    </p:set>
                                  </p:childTnLst>
                                </p:cTn>
                              </p:par>
                              <p:par>
                                <p:cTn id="247" presetID="37" presetClass="path" presetSubtype="0" repeatCount="indefinite" fill="hold" grpId="0" nodeType="withEffect">
                                  <p:stCondLst>
                                    <p:cond delay="400"/>
                                  </p:stCondLst>
                                  <p:childTnLst>
                                    <p:animMotion origin="layout" path="M -0.00017 4.07407E-6 C -0.05417 0.22839 -0.06476 0.26666 -0.11441 0.27407 " pathEditMode="relative" rAng="0" ptsTypes="AA">
                                      <p:cBhvr>
                                        <p:cTn id="248" dur="1250" fill="hold"/>
                                        <p:tgtEl>
                                          <p:spTgt spid="198"/>
                                        </p:tgtEl>
                                        <p:attrNameLst>
                                          <p:attrName>ppt_x</p:attrName>
                                          <p:attrName>ppt_y</p:attrName>
                                        </p:attrNameLst>
                                      </p:cBhvr>
                                      <p:rCtr x="-5712" y="13704"/>
                                    </p:animMotion>
                                  </p:childTnLst>
                                </p:cTn>
                              </p:par>
                              <p:par>
                                <p:cTn id="249" presetID="10" presetClass="exit" presetSubtype="0" repeatCount="indefinite" fill="hold" grpId="1" nodeType="withEffect">
                                  <p:stCondLst>
                                    <p:cond delay="400"/>
                                  </p:stCondLst>
                                  <p:childTnLst>
                                    <p:animEffect transition="out" filter="fade">
                                      <p:cBhvr>
                                        <p:cTn id="250" dur="1250"/>
                                        <p:tgtEl>
                                          <p:spTgt spid="198"/>
                                        </p:tgtEl>
                                      </p:cBhvr>
                                    </p:animEffect>
                                    <p:set>
                                      <p:cBhvr>
                                        <p:cTn id="251" dur="1" fill="hold">
                                          <p:stCondLst>
                                            <p:cond delay="1249"/>
                                          </p:stCondLst>
                                        </p:cTn>
                                        <p:tgtEl>
                                          <p:spTgt spid="198"/>
                                        </p:tgtEl>
                                        <p:attrNameLst>
                                          <p:attrName>style.visibility</p:attrName>
                                        </p:attrNameLst>
                                      </p:cBhvr>
                                      <p:to>
                                        <p:strVal val="hidden"/>
                                      </p:to>
                                    </p:set>
                                  </p:childTnLst>
                                </p:cTn>
                              </p:par>
                              <p:par>
                                <p:cTn id="252" presetID="42" presetClass="path" presetSubtype="0" repeatCount="indefinite" fill="hold" grpId="0" nodeType="withEffect">
                                  <p:stCondLst>
                                    <p:cond delay="400"/>
                                  </p:stCondLst>
                                  <p:childTnLst>
                                    <p:animMotion origin="layout" path="M -5.55556E-7 1.11022E-16 L -0.04844 0.22377 " pathEditMode="relative" rAng="0" ptsTypes="AA">
                                      <p:cBhvr>
                                        <p:cTn id="253" dur="800" fill="hold"/>
                                        <p:tgtEl>
                                          <p:spTgt spid="199"/>
                                        </p:tgtEl>
                                        <p:attrNameLst>
                                          <p:attrName>ppt_x</p:attrName>
                                          <p:attrName>ppt_y</p:attrName>
                                        </p:attrNameLst>
                                      </p:cBhvr>
                                      <p:rCtr x="-2431" y="11173"/>
                                    </p:animMotion>
                                  </p:childTnLst>
                                </p:cTn>
                              </p:par>
                              <p:par>
                                <p:cTn id="254" presetID="10" presetClass="exit" presetSubtype="0" repeatCount="indefinite" fill="hold" grpId="1" nodeType="withEffect">
                                  <p:stCondLst>
                                    <p:cond delay="400"/>
                                  </p:stCondLst>
                                  <p:childTnLst>
                                    <p:animEffect transition="out" filter="fade">
                                      <p:cBhvr>
                                        <p:cTn id="255" dur="800"/>
                                        <p:tgtEl>
                                          <p:spTgt spid="199"/>
                                        </p:tgtEl>
                                      </p:cBhvr>
                                    </p:animEffect>
                                    <p:set>
                                      <p:cBhvr>
                                        <p:cTn id="256" dur="1" fill="hold">
                                          <p:stCondLst>
                                            <p:cond delay="799"/>
                                          </p:stCondLst>
                                        </p:cTn>
                                        <p:tgtEl>
                                          <p:spTgt spid="199"/>
                                        </p:tgtEl>
                                        <p:attrNameLst>
                                          <p:attrName>style.visibility</p:attrName>
                                        </p:attrNameLst>
                                      </p:cBhvr>
                                      <p:to>
                                        <p:strVal val="hidden"/>
                                      </p:to>
                                    </p:set>
                                  </p:childTnLst>
                                </p:cTn>
                              </p:par>
                              <p:par>
                                <p:cTn id="257" presetID="1" presetClass="entr" presetSubtype="0" fill="hold" grpId="2" nodeType="withEffect">
                                  <p:stCondLst>
                                    <p:cond delay="0"/>
                                  </p:stCondLst>
                                  <p:childTnLst>
                                    <p:set>
                                      <p:cBhvr>
                                        <p:cTn id="258" dur="1" fill="hold">
                                          <p:stCondLst>
                                            <p:cond delay="0"/>
                                          </p:stCondLst>
                                        </p:cTn>
                                        <p:tgtEl>
                                          <p:spTgt spid="200"/>
                                        </p:tgtEl>
                                        <p:attrNameLst>
                                          <p:attrName>style.visibility</p:attrName>
                                        </p:attrNameLst>
                                      </p:cBhvr>
                                      <p:to>
                                        <p:strVal val="visible"/>
                                      </p:to>
                                    </p:set>
                                  </p:childTnLst>
                                </p:cTn>
                              </p:par>
                              <p:par>
                                <p:cTn id="259" presetID="1" presetClass="entr" presetSubtype="0" fill="hold" grpId="2" nodeType="withEffect">
                                  <p:stCondLst>
                                    <p:cond delay="0"/>
                                  </p:stCondLst>
                                  <p:childTnLst>
                                    <p:set>
                                      <p:cBhvr>
                                        <p:cTn id="260" dur="1" fill="hold">
                                          <p:stCondLst>
                                            <p:cond delay="0"/>
                                          </p:stCondLst>
                                        </p:cTn>
                                        <p:tgtEl>
                                          <p:spTgt spid="201"/>
                                        </p:tgtEl>
                                        <p:attrNameLst>
                                          <p:attrName>style.visibility</p:attrName>
                                        </p:attrNameLst>
                                      </p:cBhvr>
                                      <p:to>
                                        <p:strVal val="visible"/>
                                      </p:to>
                                    </p:set>
                                  </p:childTnLst>
                                </p:cTn>
                              </p:par>
                              <p:par>
                                <p:cTn id="261" presetID="1" presetClass="entr" presetSubtype="0" fill="hold" grpId="2" nodeType="withEffect">
                                  <p:stCondLst>
                                    <p:cond delay="0"/>
                                  </p:stCondLst>
                                  <p:childTnLst>
                                    <p:set>
                                      <p:cBhvr>
                                        <p:cTn id="262" dur="1" fill="hold">
                                          <p:stCondLst>
                                            <p:cond delay="0"/>
                                          </p:stCondLst>
                                        </p:cTn>
                                        <p:tgtEl>
                                          <p:spTgt spid="202"/>
                                        </p:tgtEl>
                                        <p:attrNameLst>
                                          <p:attrName>style.visibility</p:attrName>
                                        </p:attrNameLst>
                                      </p:cBhvr>
                                      <p:to>
                                        <p:strVal val="visible"/>
                                      </p:to>
                                    </p:set>
                                  </p:childTnLst>
                                </p:cTn>
                              </p:par>
                              <p:par>
                                <p:cTn id="263" presetID="1" presetClass="entr" presetSubtype="0" fill="hold" grpId="2" nodeType="withEffect">
                                  <p:stCondLst>
                                    <p:cond delay="0"/>
                                  </p:stCondLst>
                                  <p:childTnLst>
                                    <p:set>
                                      <p:cBhvr>
                                        <p:cTn id="264" dur="1" fill="hold">
                                          <p:stCondLst>
                                            <p:cond delay="0"/>
                                          </p:stCondLst>
                                        </p:cTn>
                                        <p:tgtEl>
                                          <p:spTgt spid="203"/>
                                        </p:tgtEl>
                                        <p:attrNameLst>
                                          <p:attrName>style.visibility</p:attrName>
                                        </p:attrNameLst>
                                      </p:cBhvr>
                                      <p:to>
                                        <p:strVal val="visible"/>
                                      </p:to>
                                    </p:set>
                                  </p:childTnLst>
                                </p:cTn>
                              </p:par>
                              <p:par>
                                <p:cTn id="265" presetID="37" presetClass="path" presetSubtype="0" repeatCount="indefinite" fill="hold" grpId="0" nodeType="withEffect">
                                  <p:stCondLst>
                                    <p:cond delay="0"/>
                                  </p:stCondLst>
                                  <p:childTnLst>
                                    <p:animMotion origin="layout" path="M -1.94444E-6 -4.5679E-6 C 0.04306 0.22994 0.08906 0.34599 0.16233 0.25556 " pathEditMode="relative" rAng="0" ptsTypes="AA">
                                      <p:cBhvr>
                                        <p:cTn id="266" dur="1000" fill="hold"/>
                                        <p:tgtEl>
                                          <p:spTgt spid="200"/>
                                        </p:tgtEl>
                                        <p:attrNameLst>
                                          <p:attrName>ppt_x</p:attrName>
                                          <p:attrName>ppt_y</p:attrName>
                                        </p:attrNameLst>
                                      </p:cBhvr>
                                      <p:rCtr x="8108" y="14290"/>
                                    </p:animMotion>
                                  </p:childTnLst>
                                </p:cTn>
                              </p:par>
                              <p:par>
                                <p:cTn id="267" presetID="10" presetClass="exit" presetSubtype="0" repeatCount="indefinite" fill="hold" grpId="1" nodeType="withEffect">
                                  <p:stCondLst>
                                    <p:cond delay="0"/>
                                  </p:stCondLst>
                                  <p:childTnLst>
                                    <p:animEffect transition="out" filter="fade">
                                      <p:cBhvr>
                                        <p:cTn id="268" dur="1000"/>
                                        <p:tgtEl>
                                          <p:spTgt spid="200"/>
                                        </p:tgtEl>
                                      </p:cBhvr>
                                    </p:animEffect>
                                    <p:set>
                                      <p:cBhvr>
                                        <p:cTn id="269" dur="1" fill="hold">
                                          <p:stCondLst>
                                            <p:cond delay="999"/>
                                          </p:stCondLst>
                                        </p:cTn>
                                        <p:tgtEl>
                                          <p:spTgt spid="200"/>
                                        </p:tgtEl>
                                        <p:attrNameLst>
                                          <p:attrName>style.visibility</p:attrName>
                                        </p:attrNameLst>
                                      </p:cBhvr>
                                      <p:to>
                                        <p:strVal val="hidden"/>
                                      </p:to>
                                    </p:set>
                                  </p:childTnLst>
                                </p:cTn>
                              </p:par>
                              <p:par>
                                <p:cTn id="270" presetID="37" presetClass="path" presetSubtype="0" repeatCount="indefinite" fill="hold" grpId="0" nodeType="withEffect">
                                  <p:stCondLst>
                                    <p:cond delay="200"/>
                                  </p:stCondLst>
                                  <p:childTnLst>
                                    <p:animMotion origin="layout" path="M -3.61111E-6 -4.5679E-6 C 0.03785 0.175 0.06424 0.30155 0.1375 0.25618 " pathEditMode="relative" rAng="0" ptsTypes="AA">
                                      <p:cBhvr>
                                        <p:cTn id="271" dur="1500" fill="hold"/>
                                        <p:tgtEl>
                                          <p:spTgt spid="201"/>
                                        </p:tgtEl>
                                        <p:attrNameLst>
                                          <p:attrName>ppt_x</p:attrName>
                                          <p:attrName>ppt_y</p:attrName>
                                        </p:attrNameLst>
                                      </p:cBhvr>
                                      <p:rCtr x="6875" y="13272"/>
                                    </p:animMotion>
                                  </p:childTnLst>
                                </p:cTn>
                              </p:par>
                              <p:par>
                                <p:cTn id="272" presetID="10" presetClass="exit" presetSubtype="0" repeatCount="indefinite" fill="hold" grpId="1" nodeType="withEffect">
                                  <p:stCondLst>
                                    <p:cond delay="200"/>
                                  </p:stCondLst>
                                  <p:childTnLst>
                                    <p:animEffect transition="out" filter="fade">
                                      <p:cBhvr>
                                        <p:cTn id="273" dur="1500"/>
                                        <p:tgtEl>
                                          <p:spTgt spid="201"/>
                                        </p:tgtEl>
                                      </p:cBhvr>
                                    </p:animEffect>
                                    <p:set>
                                      <p:cBhvr>
                                        <p:cTn id="274" dur="1" fill="hold">
                                          <p:stCondLst>
                                            <p:cond delay="1499"/>
                                          </p:stCondLst>
                                        </p:cTn>
                                        <p:tgtEl>
                                          <p:spTgt spid="201"/>
                                        </p:tgtEl>
                                        <p:attrNameLst>
                                          <p:attrName>style.visibility</p:attrName>
                                        </p:attrNameLst>
                                      </p:cBhvr>
                                      <p:to>
                                        <p:strVal val="hidden"/>
                                      </p:to>
                                    </p:set>
                                  </p:childTnLst>
                                </p:cTn>
                              </p:par>
                              <p:par>
                                <p:cTn id="275" presetID="42" presetClass="path" presetSubtype="0" repeatCount="indefinite" fill="hold" grpId="0" nodeType="withEffect">
                                  <p:stCondLst>
                                    <p:cond delay="400"/>
                                  </p:stCondLst>
                                  <p:childTnLst>
                                    <p:animMotion origin="layout" path="M -1.66667E-6 -8.64198E-7 L 0.05764 0.23766 " pathEditMode="relative" rAng="0" ptsTypes="AA">
                                      <p:cBhvr>
                                        <p:cTn id="276" dur="1250" fill="hold"/>
                                        <p:tgtEl>
                                          <p:spTgt spid="202"/>
                                        </p:tgtEl>
                                        <p:attrNameLst>
                                          <p:attrName>ppt_x</p:attrName>
                                          <p:attrName>ppt_y</p:attrName>
                                        </p:attrNameLst>
                                      </p:cBhvr>
                                      <p:rCtr x="2882" y="11883"/>
                                    </p:animMotion>
                                  </p:childTnLst>
                                </p:cTn>
                              </p:par>
                              <p:par>
                                <p:cTn id="277" presetID="10" presetClass="exit" presetSubtype="0" repeatCount="indefinite" fill="hold" grpId="1" nodeType="withEffect">
                                  <p:stCondLst>
                                    <p:cond delay="400"/>
                                  </p:stCondLst>
                                  <p:childTnLst>
                                    <p:animEffect transition="out" filter="fade">
                                      <p:cBhvr>
                                        <p:cTn id="278" dur="1250"/>
                                        <p:tgtEl>
                                          <p:spTgt spid="202"/>
                                        </p:tgtEl>
                                      </p:cBhvr>
                                    </p:animEffect>
                                    <p:set>
                                      <p:cBhvr>
                                        <p:cTn id="279" dur="1" fill="hold">
                                          <p:stCondLst>
                                            <p:cond delay="1249"/>
                                          </p:stCondLst>
                                        </p:cTn>
                                        <p:tgtEl>
                                          <p:spTgt spid="202"/>
                                        </p:tgtEl>
                                        <p:attrNameLst>
                                          <p:attrName>style.visibility</p:attrName>
                                        </p:attrNameLst>
                                      </p:cBhvr>
                                      <p:to>
                                        <p:strVal val="hidden"/>
                                      </p:to>
                                    </p:set>
                                  </p:childTnLst>
                                </p:cTn>
                              </p:par>
                              <p:par>
                                <p:cTn id="280" presetID="42" presetClass="path" presetSubtype="0" repeatCount="indefinite" fill="hold" grpId="0" nodeType="withEffect">
                                  <p:stCondLst>
                                    <p:cond delay="400"/>
                                  </p:stCondLst>
                                  <p:childTnLst>
                                    <p:animMotion origin="layout" path="M 2.22222E-6 -4.93827E-6 L 0.04948 0.18735 " pathEditMode="relative" rAng="0" ptsTypes="AA">
                                      <p:cBhvr>
                                        <p:cTn id="281" dur="800" fill="hold"/>
                                        <p:tgtEl>
                                          <p:spTgt spid="203"/>
                                        </p:tgtEl>
                                        <p:attrNameLst>
                                          <p:attrName>ppt_x</p:attrName>
                                          <p:attrName>ppt_y</p:attrName>
                                        </p:attrNameLst>
                                      </p:cBhvr>
                                      <p:rCtr x="2465" y="9352"/>
                                    </p:animMotion>
                                  </p:childTnLst>
                                </p:cTn>
                              </p:par>
                              <p:par>
                                <p:cTn id="282" presetID="10" presetClass="exit" presetSubtype="0" repeatCount="indefinite" fill="hold" grpId="1" nodeType="withEffect">
                                  <p:stCondLst>
                                    <p:cond delay="400"/>
                                  </p:stCondLst>
                                  <p:childTnLst>
                                    <p:animEffect transition="out" filter="fade">
                                      <p:cBhvr>
                                        <p:cTn id="283" dur="800"/>
                                        <p:tgtEl>
                                          <p:spTgt spid="203"/>
                                        </p:tgtEl>
                                      </p:cBhvr>
                                    </p:animEffect>
                                    <p:set>
                                      <p:cBhvr>
                                        <p:cTn id="284" dur="1" fill="hold">
                                          <p:stCondLst>
                                            <p:cond delay="799"/>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6" grpId="0" animBg="1"/>
      <p:bldP spid="43" grpId="0"/>
      <p:bldP spid="74" grpId="0"/>
      <p:bldP spid="75" grpId="0" animBg="1"/>
      <p:bldP spid="64" grpId="0"/>
      <p:bldP spid="106" grpId="0"/>
      <p:bldP spid="21" grpId="0" animBg="1"/>
      <p:bldP spid="107" grpId="0"/>
      <p:bldP spid="108" grpId="0"/>
      <p:bldP spid="109" grpId="0"/>
      <p:bldP spid="180" grpId="0" animBg="1"/>
      <p:bldP spid="180" grpId="1" animBg="1"/>
      <p:bldP spid="180" grpId="2" animBg="1"/>
      <p:bldP spid="181" grpId="0" animBg="1"/>
      <p:bldP spid="181" grpId="1" animBg="1"/>
      <p:bldP spid="181" grpId="2" animBg="1"/>
      <p:bldP spid="182" grpId="0" animBg="1"/>
      <p:bldP spid="182" grpId="1" animBg="1"/>
      <p:bldP spid="182" grpId="2" animBg="1"/>
      <p:bldP spid="183" grpId="0" animBg="1"/>
      <p:bldP spid="183" grpId="1" animBg="1"/>
      <p:bldP spid="183" grpId="2"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3" grpId="0" animBg="1"/>
      <p:bldP spid="193" grpId="1" animBg="1"/>
      <p:bldP spid="194" grpId="0" animBg="1"/>
      <p:bldP spid="194" grpId="1" animBg="1"/>
      <p:bldP spid="195" grpId="0" animBg="1"/>
      <p:bldP spid="195" grpId="1"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5" grpId="0" animBg="1"/>
      <p:bldP spid="205" grpId="1" animBg="1"/>
      <p:bldP spid="206" grpId="0" animBg="1"/>
      <p:bldP spid="206" grpId="1" animBg="1"/>
      <p:bldP spid="207" grpId="0" animBg="1"/>
      <p:bldP spid="207" grpId="1" animBg="1"/>
      <p:bldP spid="208" grpId="0" animBg="1"/>
      <p:bldP spid="208" grpId="1" animBg="1"/>
      <p:bldP spid="209" grpId="0" animBg="1"/>
      <p:bldP spid="209" grpId="1" animBg="1"/>
      <p:bldP spid="210" grpId="0" animBg="1"/>
      <p:bldP spid="210" grpId="1" animBg="1"/>
      <p:bldP spid="211" grpId="0" animBg="1"/>
      <p:bldP spid="211" grpId="1" animBg="1"/>
      <p:bldP spid="2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3B215-4863-40D6-9565-BAF2118D1247}"/>
              </a:ext>
            </a:extLst>
          </p:cNvPr>
          <p:cNvPicPr>
            <a:picLocks noChangeAspect="1"/>
          </p:cNvPicPr>
          <p:nvPr/>
        </p:nvPicPr>
        <p:blipFill>
          <a:blip r:embed="rId3"/>
          <a:stretch>
            <a:fillRect/>
          </a:stretch>
        </p:blipFill>
        <p:spPr>
          <a:xfrm>
            <a:off x="-1" y="-5628"/>
            <a:ext cx="9350717" cy="5149128"/>
          </a:xfrm>
          <a:prstGeom prst="rect">
            <a:avLst/>
          </a:prstGeom>
        </p:spPr>
      </p:pic>
      <p:sp>
        <p:nvSpPr>
          <p:cNvPr id="16" name="TextBox 15">
            <a:extLst>
              <a:ext uri="{FF2B5EF4-FFF2-40B4-BE49-F238E27FC236}">
                <a16:creationId xmlns:a16="http://schemas.microsoft.com/office/drawing/2014/main" id="{A5C4215A-BD2C-4CBB-BFCE-534C31B48ACA}"/>
              </a:ext>
            </a:extLst>
          </p:cNvPr>
          <p:cNvSpPr txBox="1"/>
          <p:nvPr/>
        </p:nvSpPr>
        <p:spPr>
          <a:xfrm>
            <a:off x="1024387" y="213795"/>
            <a:ext cx="3605474" cy="323165"/>
          </a:xfrm>
          <a:prstGeom prst="rect">
            <a:avLst/>
          </a:prstGeom>
          <a:noFill/>
        </p:spPr>
        <p:txBody>
          <a:bodyPr wrap="none" rtlCol="0">
            <a:spAutoFit/>
          </a:bodyPr>
          <a:lstStyle/>
          <a:p>
            <a:r>
              <a:rPr lang="en-US" sz="1500" b="1" dirty="0">
                <a:solidFill>
                  <a:schemeClr val="bg1"/>
                </a:solidFill>
              </a:rPr>
              <a:t>R I C O H   </a:t>
            </a:r>
            <a:r>
              <a:rPr lang="en-US" sz="1500" dirty="0">
                <a:solidFill>
                  <a:schemeClr val="bg1"/>
                </a:solidFill>
              </a:rPr>
              <a:t>P R O C E S </a:t>
            </a:r>
            <a:r>
              <a:rPr lang="en-US" sz="1500" dirty="0" err="1">
                <a:solidFill>
                  <a:schemeClr val="bg1"/>
                </a:solidFill>
              </a:rPr>
              <a:t>S</a:t>
            </a:r>
            <a:r>
              <a:rPr lang="en-US" sz="1500" dirty="0">
                <a:solidFill>
                  <a:schemeClr val="bg1"/>
                </a:solidFill>
              </a:rPr>
              <a:t>   A U T O M A T I O N</a:t>
            </a:r>
          </a:p>
        </p:txBody>
      </p:sp>
      <p:sp>
        <p:nvSpPr>
          <p:cNvPr id="10" name="Plaque 10">
            <a:extLst>
              <a:ext uri="{FF2B5EF4-FFF2-40B4-BE49-F238E27FC236}">
                <a16:creationId xmlns:a16="http://schemas.microsoft.com/office/drawing/2014/main" id="{B069CAFC-49F0-40D8-9D3B-088A6D9329CB}"/>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FFFF00"/>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13" name="Picture 9" descr="ricoh_lock_up_rgb_positive-0315">
            <a:extLst>
              <a:ext uri="{FF2B5EF4-FFF2-40B4-BE49-F238E27FC236}">
                <a16:creationId xmlns:a16="http://schemas.microsoft.com/office/drawing/2014/main" id="{CD511D09-3D8C-410C-A4FE-BCE68A6B05C6}"/>
              </a:ext>
            </a:extLst>
          </p:cNvPr>
          <p:cNvPicPr>
            <a:picLocks noChangeAspect="1" noChangeArrowheads="1"/>
          </p:cNvPicPr>
          <p:nvPr/>
        </p:nvPicPr>
        <p:blipFill>
          <a:blip r:embed="rId4" cstate="screen">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273355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3B215-4863-40D6-9565-BAF2118D1247}"/>
              </a:ext>
            </a:extLst>
          </p:cNvPr>
          <p:cNvPicPr>
            <a:picLocks noChangeAspect="1"/>
          </p:cNvPicPr>
          <p:nvPr/>
        </p:nvPicPr>
        <p:blipFill>
          <a:blip r:embed="rId5"/>
          <a:stretch>
            <a:fillRect/>
          </a:stretch>
        </p:blipFill>
        <p:spPr>
          <a:xfrm>
            <a:off x="-1" y="-5628"/>
            <a:ext cx="9350717" cy="5149128"/>
          </a:xfrm>
          <a:prstGeom prst="rect">
            <a:avLst/>
          </a:prstGeom>
        </p:spPr>
      </p:pic>
      <p:sp>
        <p:nvSpPr>
          <p:cNvPr id="16" name="TextBox 15">
            <a:extLst>
              <a:ext uri="{FF2B5EF4-FFF2-40B4-BE49-F238E27FC236}">
                <a16:creationId xmlns:a16="http://schemas.microsoft.com/office/drawing/2014/main" id="{A5C4215A-BD2C-4CBB-BFCE-534C31B48ACA}"/>
              </a:ext>
            </a:extLst>
          </p:cNvPr>
          <p:cNvSpPr txBox="1"/>
          <p:nvPr/>
        </p:nvSpPr>
        <p:spPr>
          <a:xfrm>
            <a:off x="117244" y="162996"/>
            <a:ext cx="3605474" cy="323165"/>
          </a:xfrm>
          <a:prstGeom prst="rect">
            <a:avLst/>
          </a:prstGeom>
          <a:noFill/>
        </p:spPr>
        <p:txBody>
          <a:bodyPr wrap="none" rtlCol="0">
            <a:spAutoFit/>
          </a:bodyPr>
          <a:lstStyle/>
          <a:p>
            <a:r>
              <a:rPr lang="en-US" sz="1500" b="1" dirty="0">
                <a:solidFill>
                  <a:schemeClr val="bg1"/>
                </a:solidFill>
              </a:rPr>
              <a:t>R I C O H   </a:t>
            </a:r>
            <a:r>
              <a:rPr lang="en-US" sz="1500" dirty="0">
                <a:solidFill>
                  <a:schemeClr val="bg1"/>
                </a:solidFill>
              </a:rPr>
              <a:t>P R O C E S </a:t>
            </a:r>
            <a:r>
              <a:rPr lang="en-US" sz="1500" dirty="0" err="1">
                <a:solidFill>
                  <a:schemeClr val="bg1"/>
                </a:solidFill>
              </a:rPr>
              <a:t>S</a:t>
            </a:r>
            <a:r>
              <a:rPr lang="en-US" sz="1500" dirty="0">
                <a:solidFill>
                  <a:schemeClr val="bg1"/>
                </a:solidFill>
              </a:rPr>
              <a:t>   A U T O M A T I O N</a:t>
            </a:r>
          </a:p>
        </p:txBody>
      </p:sp>
      <p:sp>
        <p:nvSpPr>
          <p:cNvPr id="12" name="Plaque 10">
            <a:extLst>
              <a:ext uri="{FF2B5EF4-FFF2-40B4-BE49-F238E27FC236}">
                <a16:creationId xmlns:a16="http://schemas.microsoft.com/office/drawing/2014/main" id="{203D8B59-B14B-4004-B2E1-D34278B6D344}"/>
              </a:ext>
            </a:extLst>
          </p:cNvPr>
          <p:cNvSpPr/>
          <p:nvPr/>
        </p:nvSpPr>
        <p:spPr>
          <a:xfrm>
            <a:off x="5357166" y="986269"/>
            <a:ext cx="3687443" cy="3700713"/>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11" name="Media1">
            <a:hlinkClick r:id="" action="ppaction://media"/>
            <a:extLst>
              <a:ext uri="{FF2B5EF4-FFF2-40B4-BE49-F238E27FC236}">
                <a16:creationId xmlns:a16="http://schemas.microsoft.com/office/drawing/2014/main" id="{F0C39FD8-3092-4269-8B3D-F08A0C749F70}"/>
              </a:ext>
            </a:extLst>
          </p:cNvPr>
          <p:cNvPicPr>
            <a:picLocks noChangeAspect="1"/>
          </p:cNvPicPr>
          <p:nvPr>
            <a:videoFile r:link="rId1"/>
            <p:extLst>
              <p:ext uri="{DAA4B4D4-6D71-4841-9C94-3DE7FCFB9230}">
                <p14:media xmlns:p14="http://schemas.microsoft.com/office/powerpoint/2010/main" r:embed="rId2">
                  <p14:trim st="5089"/>
                </p14:media>
              </p:ext>
            </p:extLst>
          </p:nvPr>
        </p:nvPicPr>
        <p:blipFill rotWithShape="1">
          <a:blip r:embed="rId6"/>
          <a:srcRect l="37455" t="10562" r="4888" b="6791"/>
          <a:stretch/>
        </p:blipFill>
        <p:spPr>
          <a:xfrm>
            <a:off x="5426483" y="1076222"/>
            <a:ext cx="3163032" cy="3081010"/>
          </a:xfrm>
          <a:prstGeom prst="rect">
            <a:avLst/>
          </a:prstGeom>
        </p:spPr>
      </p:pic>
      <p:sp>
        <p:nvSpPr>
          <p:cNvPr id="2" name="Rectangle 1">
            <a:extLst>
              <a:ext uri="{FF2B5EF4-FFF2-40B4-BE49-F238E27FC236}">
                <a16:creationId xmlns:a16="http://schemas.microsoft.com/office/drawing/2014/main" id="{C08DFCBC-23BB-4F31-8373-3763FF3CE5FC}"/>
              </a:ext>
            </a:extLst>
          </p:cNvPr>
          <p:cNvSpPr/>
          <p:nvPr/>
        </p:nvSpPr>
        <p:spPr>
          <a:xfrm>
            <a:off x="5426483" y="1094153"/>
            <a:ext cx="3150006" cy="306307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7AEFF23-27E5-4063-B31B-2DD31EA26E0A}"/>
              </a:ext>
            </a:extLst>
          </p:cNvPr>
          <p:cNvCxnSpPr>
            <a:cxnSpLocks/>
          </p:cNvCxnSpPr>
          <p:nvPr/>
        </p:nvCxnSpPr>
        <p:spPr>
          <a:xfrm flipV="1">
            <a:off x="5426483" y="4123919"/>
            <a:ext cx="3150006" cy="1"/>
          </a:xfrm>
          <a:prstGeom prst="line">
            <a:avLst/>
          </a:prstGeom>
          <a:ln w="1174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38D63B3-B815-4441-9758-E938B6B47127}"/>
              </a:ext>
            </a:extLst>
          </p:cNvPr>
          <p:cNvSpPr/>
          <p:nvPr/>
        </p:nvSpPr>
        <p:spPr>
          <a:xfrm>
            <a:off x="5426483" y="1112390"/>
            <a:ext cx="3170440" cy="169321"/>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descr="ricoh_lock_up_rgb_positive-0315">
            <a:extLst>
              <a:ext uri="{FF2B5EF4-FFF2-40B4-BE49-F238E27FC236}">
                <a16:creationId xmlns:a16="http://schemas.microsoft.com/office/drawing/2014/main" id="{55A1E243-81CA-4C2B-8FCF-D5421F53270C}"/>
              </a:ext>
            </a:extLst>
          </p:cNvPr>
          <p:cNvPicPr>
            <a:picLocks noChangeAspect="1" noChangeArrowheads="1"/>
          </p:cNvPicPr>
          <p:nvPr/>
        </p:nvPicPr>
        <p:blipFill>
          <a:blip r:embed="rId7" cstate="screen">
            <a:biLevel thresh="25000"/>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21694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RPA-Chats-3x-optimized">
            <a:hlinkClick r:id="" action="ppaction://media"/>
            <a:extLst>
              <a:ext uri="{FF2B5EF4-FFF2-40B4-BE49-F238E27FC236}">
                <a16:creationId xmlns:a16="http://schemas.microsoft.com/office/drawing/2014/main" id="{A588E189-84E5-4912-AE8C-D08B0C3AD95C}"/>
              </a:ext>
            </a:extLst>
          </p:cNvPr>
          <p:cNvPicPr>
            <a:picLocks noChangeAspect="1"/>
          </p:cNvPicPr>
          <p:nvPr>
            <a:videoFile r:link="rId1"/>
            <p:extLst>
              <p:ext uri="{DAA4B4D4-6D71-4841-9C94-3DE7FCFB9230}">
                <p14:media xmlns:p14="http://schemas.microsoft.com/office/powerpoint/2010/main" r:embed="rId2">
                  <p14:trim st="16810" end="8572.999900000001"/>
                </p14:media>
              </p:ext>
            </p:extLst>
          </p:nvPr>
        </p:nvPicPr>
        <p:blipFill>
          <a:blip r:embed="rId4"/>
          <a:stretch>
            <a:fillRect/>
          </a:stretch>
        </p:blipFill>
        <p:spPr>
          <a:xfrm>
            <a:off x="1536286" y="1388072"/>
            <a:ext cx="6344030" cy="2357923"/>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E13CD982-1248-4FE0-B7EA-1BB6254BE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115" y="1285876"/>
            <a:ext cx="3605473" cy="3427792"/>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4E7D9686-AD42-4FA4-B85B-2951E1426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9242" y="1281952"/>
            <a:ext cx="3763868" cy="3445784"/>
          </a:xfrm>
          <a:prstGeom prst="rect">
            <a:avLst/>
          </a:prstGeom>
        </p:spPr>
      </p:pic>
      <p:pic>
        <p:nvPicPr>
          <p:cNvPr id="3" name="Picture 2" descr="A person standing posing for the camera&#10;&#10;Description automatically generated">
            <a:extLst>
              <a:ext uri="{FF2B5EF4-FFF2-40B4-BE49-F238E27FC236}">
                <a16:creationId xmlns:a16="http://schemas.microsoft.com/office/drawing/2014/main" id="{C371009F-2520-4CFB-AAF3-A228CAD01EB7}"/>
              </a:ext>
            </a:extLst>
          </p:cNvPr>
          <p:cNvPicPr>
            <a:picLocks noChangeAspect="1"/>
          </p:cNvPicPr>
          <p:nvPr/>
        </p:nvPicPr>
        <p:blipFill rotWithShape="1">
          <a:blip r:embed="rId6">
            <a:extLst>
              <a:ext uri="{28A0092B-C50C-407E-A947-70E740481C1C}">
                <a14:useLocalDpi xmlns:a14="http://schemas.microsoft.com/office/drawing/2010/main" val="0"/>
              </a:ext>
            </a:extLst>
          </a:blip>
          <a:srcRect b="49822"/>
          <a:stretch/>
        </p:blipFill>
        <p:spPr>
          <a:xfrm>
            <a:off x="7060574" y="2186609"/>
            <a:ext cx="1707805" cy="2956892"/>
          </a:xfrm>
          <a:prstGeom prst="rect">
            <a:avLst/>
          </a:prstGeom>
        </p:spPr>
      </p:pic>
      <p:sp>
        <p:nvSpPr>
          <p:cNvPr id="4" name="Rectangle 3">
            <a:extLst>
              <a:ext uri="{FF2B5EF4-FFF2-40B4-BE49-F238E27FC236}">
                <a16:creationId xmlns:a16="http://schemas.microsoft.com/office/drawing/2014/main" id="{691FD817-7EFA-471C-A590-5C0254EC71B4}"/>
              </a:ext>
            </a:extLst>
          </p:cNvPr>
          <p:cNvSpPr/>
          <p:nvPr/>
        </p:nvSpPr>
        <p:spPr>
          <a:xfrm>
            <a:off x="1242664" y="1388072"/>
            <a:ext cx="293622" cy="2448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person, baseball, holding, player&#10;&#10;Description automatically generated">
            <a:extLst>
              <a:ext uri="{FF2B5EF4-FFF2-40B4-BE49-F238E27FC236}">
                <a16:creationId xmlns:a16="http://schemas.microsoft.com/office/drawing/2014/main" id="{D249E674-A243-4F5E-8BDE-01AE21275E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6795"/>
          <a:stretch/>
        </p:blipFill>
        <p:spPr>
          <a:xfrm>
            <a:off x="61525" y="1945483"/>
            <a:ext cx="2404317" cy="3198017"/>
          </a:xfrm>
          <a:prstGeom prst="rect">
            <a:avLst/>
          </a:prstGeom>
        </p:spPr>
      </p:pic>
      <p:sp>
        <p:nvSpPr>
          <p:cNvPr id="16" name="TextBox 15">
            <a:extLst>
              <a:ext uri="{FF2B5EF4-FFF2-40B4-BE49-F238E27FC236}">
                <a16:creationId xmlns:a16="http://schemas.microsoft.com/office/drawing/2014/main" id="{A5C4215A-BD2C-4CBB-BFCE-534C31B48ACA}"/>
              </a:ext>
            </a:extLst>
          </p:cNvPr>
          <p:cNvSpPr txBox="1"/>
          <p:nvPr/>
        </p:nvSpPr>
        <p:spPr>
          <a:xfrm>
            <a:off x="2727293" y="620194"/>
            <a:ext cx="3605474" cy="323165"/>
          </a:xfrm>
          <a:prstGeom prst="rect">
            <a:avLst/>
          </a:prstGeom>
          <a:noFill/>
        </p:spPr>
        <p:txBody>
          <a:bodyPr wrap="none" rtlCol="0">
            <a:spAutoFit/>
          </a:bodyPr>
          <a:lstStyle/>
          <a:p>
            <a:r>
              <a:rPr lang="en-US" sz="1500" b="1" dirty="0"/>
              <a:t>R I C O H   </a:t>
            </a:r>
            <a:r>
              <a:rPr lang="en-US" sz="1500" dirty="0"/>
              <a:t>P R O C E S </a:t>
            </a:r>
            <a:r>
              <a:rPr lang="en-US" sz="1500" dirty="0" err="1"/>
              <a:t>S</a:t>
            </a:r>
            <a:r>
              <a:rPr lang="en-US" sz="1500" dirty="0"/>
              <a:t>   A U T O M A T I O N</a:t>
            </a:r>
          </a:p>
        </p:txBody>
      </p:sp>
      <p:sp>
        <p:nvSpPr>
          <p:cNvPr id="17" name="TextBox 16">
            <a:extLst>
              <a:ext uri="{FF2B5EF4-FFF2-40B4-BE49-F238E27FC236}">
                <a16:creationId xmlns:a16="http://schemas.microsoft.com/office/drawing/2014/main" id="{5E6CA0E3-B5B0-41F9-86A9-C102136C7A06}"/>
              </a:ext>
            </a:extLst>
          </p:cNvPr>
          <p:cNvSpPr txBox="1"/>
          <p:nvPr/>
        </p:nvSpPr>
        <p:spPr>
          <a:xfrm>
            <a:off x="1893864" y="4871519"/>
            <a:ext cx="995785" cy="184666"/>
          </a:xfrm>
          <a:prstGeom prst="rect">
            <a:avLst/>
          </a:prstGeom>
          <a:noFill/>
        </p:spPr>
        <p:txBody>
          <a:bodyPr wrap="none" rtlCol="0">
            <a:spAutoFit/>
          </a:bodyPr>
          <a:lstStyle/>
          <a:p>
            <a:pPr algn="ctr" defTabSz="914378">
              <a:defRPr/>
            </a:pPr>
            <a:r>
              <a:rPr lang="pt-BR" sz="600" b="1" dirty="0">
                <a:latin typeface="Arial" panose="020B0604020202020204" pitchFamily="34" charset="0"/>
                <a:cs typeface="Arial" panose="020B0604020202020204" pitchFamily="34" charset="0"/>
              </a:rPr>
              <a:t>3X SPEED FOR DEMO</a:t>
            </a:r>
          </a:p>
        </p:txBody>
      </p:sp>
      <p:pic>
        <p:nvPicPr>
          <p:cNvPr id="11" name="Picture 9" descr="ricoh_lock_up_rgb_positive-0315">
            <a:extLst>
              <a:ext uri="{FF2B5EF4-FFF2-40B4-BE49-F238E27FC236}">
                <a16:creationId xmlns:a16="http://schemas.microsoft.com/office/drawing/2014/main" id="{8E31E1BB-D064-4181-B518-5D49CC57E010}"/>
              </a:ext>
            </a:extLst>
          </p:cNvPr>
          <p:cNvPicPr>
            <a:picLocks noChangeAspect="1" noChangeArrowheads="1"/>
          </p:cNvPicPr>
          <p:nvPr/>
        </p:nvPicPr>
        <p:blipFill>
          <a:blip r:embed="rId8" cstate="screen">
            <a:biLevel thresh="25000"/>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308644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icoh Logo Bounce">
            <a:hlinkClick r:id="" action="ppaction://media"/>
            <a:extLst>
              <a:ext uri="{FF2B5EF4-FFF2-40B4-BE49-F238E27FC236}">
                <a16:creationId xmlns:a16="http://schemas.microsoft.com/office/drawing/2014/main" id="{6725D644-E6FF-4D14-9D6B-D77339CE60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144001" cy="5143500"/>
          </a:xfrm>
          <a:prstGeom prst="rect">
            <a:avLst/>
          </a:prstGeom>
        </p:spPr>
      </p:pic>
    </p:spTree>
    <p:extLst>
      <p:ext uri="{BB962C8B-B14F-4D97-AF65-F5344CB8AC3E}">
        <p14:creationId xmlns:p14="http://schemas.microsoft.com/office/powerpoint/2010/main" val="342481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A0C8AB-1955-479D-9FCE-BFF8E6FCA1C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13406" t="7697" r="63868" b="8538"/>
          <a:stretch/>
        </p:blipFill>
        <p:spPr>
          <a:xfrm>
            <a:off x="2452904" y="152401"/>
            <a:ext cx="4158343" cy="4789714"/>
          </a:xfrm>
          <a:prstGeom prst="rect">
            <a:avLst/>
          </a:prstGeom>
        </p:spPr>
      </p:pic>
      <p:pic>
        <p:nvPicPr>
          <p:cNvPr id="4" name="Picture 3" descr="A drawing of a face&#10;&#10;Description automatically generated">
            <a:extLst>
              <a:ext uri="{FF2B5EF4-FFF2-40B4-BE49-F238E27FC236}">
                <a16:creationId xmlns:a16="http://schemas.microsoft.com/office/drawing/2014/main" id="{19D1203B-F47C-4AD7-BF4D-772467F52C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920" y="1978039"/>
            <a:ext cx="3321799" cy="1450955"/>
          </a:xfrm>
          <a:prstGeom prst="rect">
            <a:avLst/>
          </a:prstGeom>
        </p:spPr>
      </p:pic>
    </p:spTree>
    <p:extLst>
      <p:ext uri="{BB962C8B-B14F-4D97-AF65-F5344CB8AC3E}">
        <p14:creationId xmlns:p14="http://schemas.microsoft.com/office/powerpoint/2010/main" val="2200309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maroniene\Desktop\MARKETING\IMAGES\AdobeStock_7164658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05" r="5746"/>
          <a:stretch/>
        </p:blipFill>
        <p:spPr bwMode="auto">
          <a:xfrm>
            <a:off x="0" y="0"/>
            <a:ext cx="9144000" cy="5613768"/>
          </a:xfrm>
          <a:prstGeom prst="rect">
            <a:avLst/>
          </a:prstGeom>
          <a:noFill/>
          <a:extLst>
            <a:ext uri="{909E8E84-426E-40DD-AFC4-6F175D3DCCD1}">
              <a14:hiddenFill xmlns:a14="http://schemas.microsoft.com/office/drawing/2010/main">
                <a:solidFill>
                  <a:srgbClr val="FFFFFF"/>
                </a:solidFill>
              </a14:hiddenFill>
            </a:ext>
          </a:extLst>
        </p:spPr>
      </p:pic>
      <p:sp>
        <p:nvSpPr>
          <p:cNvPr id="7" name="Plaque 10">
            <a:extLst>
              <a:ext uri="{FF2B5EF4-FFF2-40B4-BE49-F238E27FC236}">
                <a16:creationId xmlns:a16="http://schemas.microsoft.com/office/drawing/2014/main" id="{9278362E-21C3-47F4-97CB-621CF18D8B6D}"/>
              </a:ext>
            </a:extLst>
          </p:cNvPr>
          <p:cNvSpPr/>
          <p:nvPr/>
        </p:nvSpPr>
        <p:spPr>
          <a:xfrm flipH="1">
            <a:off x="8373457" y="2172381"/>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E7B9B681-3F16-4035-86DD-B7A9FFB36E60}"/>
              </a:ext>
            </a:extLst>
          </p:cNvPr>
          <p:cNvSpPr txBox="1"/>
          <p:nvPr/>
        </p:nvSpPr>
        <p:spPr>
          <a:xfrm>
            <a:off x="5970106" y="2706997"/>
            <a:ext cx="2355132" cy="7848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kern="0" dirty="0">
                <a:solidFill>
                  <a:schemeClr val="bg1"/>
                </a:solidFill>
              </a:rPr>
              <a:t>E S   L A   T E C N O L O G I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dirty="0">
                <a:ln>
                  <a:noFill/>
                </a:ln>
                <a:solidFill>
                  <a:schemeClr val="bg1"/>
                </a:solidFill>
                <a:effectLst/>
                <a:uLnTx/>
                <a:uFillTx/>
              </a:rPr>
              <a:t>EL  </a:t>
            </a:r>
            <a:r>
              <a:rPr lang="en-US" sz="1500" kern="0" dirty="0">
                <a:solidFill>
                  <a:schemeClr val="bg1"/>
                </a:solidFill>
              </a:rPr>
              <a:t>Ú N I C O   A G E N T 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dirty="0">
                <a:ln>
                  <a:noFill/>
                </a:ln>
                <a:solidFill>
                  <a:schemeClr val="bg1"/>
                </a:solidFill>
                <a:effectLst/>
                <a:uLnTx/>
                <a:uFillTx/>
              </a:rPr>
              <a:t>D E  </a:t>
            </a:r>
            <a:r>
              <a:rPr kumimoji="0" lang="en-US" sz="1500" b="1" i="0" u="none" strike="noStrike" kern="0" cap="none" spc="0" normalizeH="0" baseline="0" noProof="0" dirty="0">
                <a:ln>
                  <a:noFill/>
                </a:ln>
                <a:solidFill>
                  <a:schemeClr val="bg1"/>
                </a:solidFill>
                <a:effectLst/>
                <a:uLnTx/>
                <a:uFillTx/>
              </a:rPr>
              <a:t>C A M B I O ?</a:t>
            </a:r>
            <a:endParaRPr kumimoji="0" lang="en-US" sz="1500" i="0" u="none" strike="noStrike" kern="0" cap="none" spc="0" normalizeH="0" baseline="0" noProof="0" dirty="0">
              <a:ln>
                <a:noFill/>
              </a:ln>
              <a:solidFill>
                <a:schemeClr val="bg1"/>
              </a:solidFill>
              <a:effectLst/>
              <a:uLnTx/>
              <a:uFillTx/>
            </a:endParaRPr>
          </a:p>
        </p:txBody>
      </p:sp>
      <p:pic>
        <p:nvPicPr>
          <p:cNvPr id="9" name="Picture 9" descr="ricoh_lock_up_rgb_positive-0315">
            <a:extLst>
              <a:ext uri="{FF2B5EF4-FFF2-40B4-BE49-F238E27FC236}">
                <a16:creationId xmlns:a16="http://schemas.microsoft.com/office/drawing/2014/main" id="{B4A709B1-AEB0-49F9-9024-B8511875AA2E}"/>
              </a:ext>
            </a:extLst>
          </p:cNvPr>
          <p:cNvPicPr>
            <a:picLocks noChangeAspect="1" noChangeArrowheads="1"/>
          </p:cNvPicPr>
          <p:nvPr/>
        </p:nvPicPr>
        <p:blipFill>
          <a:blip r:embed="rId4" cstate="screen">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3055351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0E313D-2539-4E2D-8314-4148A5579027}"/>
              </a:ext>
            </a:extLst>
          </p:cNvPr>
          <p:cNvSpPr txBox="1"/>
          <p:nvPr/>
        </p:nvSpPr>
        <p:spPr>
          <a:xfrm>
            <a:off x="4861907" y="2168814"/>
            <a:ext cx="3472425" cy="99257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F E R N A N D O    M A R O N I E N 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V I C E   P R E S I D E N T,  M A R K E T I N 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effectLst/>
                <a:uLnTx/>
                <a:uFillTx/>
              </a:rPr>
              <a:t>R I C O H   </a:t>
            </a:r>
            <a:r>
              <a:rPr kumimoji="0" lang="en-US" sz="1200" b="0" i="0" u="none" strike="noStrike" kern="0" cap="none" spc="0" normalizeH="0" baseline="0" noProof="0" dirty="0">
                <a:ln>
                  <a:noFill/>
                </a:ln>
                <a:effectLst/>
                <a:uLnTx/>
                <a:uFillTx/>
              </a:rPr>
              <a:t>L A T I N   A M E R I C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effectLst/>
                <a:uLnTx/>
                <a:uFillTx/>
              </a:rPr>
              <a:t>F E R N A N D O . M A R O N I E N E @ R I C O H – U S A .COM</a:t>
            </a:r>
          </a:p>
        </p:txBody>
      </p:sp>
      <p:pic>
        <p:nvPicPr>
          <p:cNvPr id="4" name="Picture 3">
            <a:extLst>
              <a:ext uri="{FF2B5EF4-FFF2-40B4-BE49-F238E27FC236}">
                <a16:creationId xmlns:a16="http://schemas.microsoft.com/office/drawing/2014/main" id="{C34EFA8C-5FB7-4FDA-9923-85EBE3D031F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Lst>
          </a:blip>
          <a:srcRect l="13406" t="7697" r="63868" b="8538"/>
          <a:stretch/>
        </p:blipFill>
        <p:spPr>
          <a:xfrm>
            <a:off x="428171" y="159658"/>
            <a:ext cx="4158343" cy="4789714"/>
          </a:xfrm>
          <a:prstGeom prst="rect">
            <a:avLst/>
          </a:prstGeom>
        </p:spPr>
      </p:pic>
      <p:cxnSp>
        <p:nvCxnSpPr>
          <p:cNvPr id="6" name="Straight Connector 5">
            <a:extLst>
              <a:ext uri="{FF2B5EF4-FFF2-40B4-BE49-F238E27FC236}">
                <a16:creationId xmlns:a16="http://schemas.microsoft.com/office/drawing/2014/main" id="{E40AEC6B-B831-4587-B29A-36BF476E79EE}"/>
              </a:ext>
            </a:extLst>
          </p:cNvPr>
          <p:cNvCxnSpPr/>
          <p:nvPr/>
        </p:nvCxnSpPr>
        <p:spPr>
          <a:xfrm>
            <a:off x="4572000" y="2168814"/>
            <a:ext cx="0" cy="99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drawing of a face&#10;&#10;Description automatically generated">
            <a:extLst>
              <a:ext uri="{FF2B5EF4-FFF2-40B4-BE49-F238E27FC236}">
                <a16:creationId xmlns:a16="http://schemas.microsoft.com/office/drawing/2014/main" id="{B3833A12-FABF-4096-9116-D62F1FD98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64" y="1978039"/>
            <a:ext cx="3321799" cy="1450955"/>
          </a:xfrm>
          <a:prstGeom prst="rect">
            <a:avLst/>
          </a:prstGeom>
        </p:spPr>
      </p:pic>
    </p:spTree>
    <p:extLst>
      <p:ext uri="{BB962C8B-B14F-4D97-AF65-F5344CB8AC3E}">
        <p14:creationId xmlns:p14="http://schemas.microsoft.com/office/powerpoint/2010/main" val="154008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907F68F7-FF82-4D2B-8ACD-763EBA354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5034" cy="6108193"/>
          </a:xfrm>
          <a:prstGeom prst="rect">
            <a:avLst/>
          </a:prstGeom>
        </p:spPr>
      </p:pic>
      <p:pic>
        <p:nvPicPr>
          <p:cNvPr id="7" name="Picture 9" descr="ricoh_lock_up_rgb_positive-0315"/>
          <p:cNvPicPr>
            <a:picLocks noChangeAspect="1" noChangeArrowheads="1"/>
          </p:cNvPicPr>
          <p:nvPr/>
        </p:nvPicPr>
        <p:blipFill>
          <a:blip r:embed="rId3" cstate="screen">
            <a:biLevel thresh="2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 name="Rectangle 1">
            <a:extLst>
              <a:ext uri="{FF2B5EF4-FFF2-40B4-BE49-F238E27FC236}">
                <a16:creationId xmlns:a16="http://schemas.microsoft.com/office/drawing/2014/main" id="{2C12C4DE-3519-4116-B04C-DD399E5115BF}"/>
              </a:ext>
            </a:extLst>
          </p:cNvPr>
          <p:cNvSpPr/>
          <p:nvPr/>
        </p:nvSpPr>
        <p:spPr>
          <a:xfrm>
            <a:off x="542168" y="2012304"/>
            <a:ext cx="5114299" cy="1015663"/>
          </a:xfrm>
          <a:prstGeom prst="rect">
            <a:avLst/>
          </a:prstGeom>
        </p:spPr>
        <p:txBody>
          <a:bodyPr wrap="square">
            <a:spAutoFit/>
          </a:bodyPr>
          <a:lstStyle/>
          <a:p>
            <a:pPr marR="19320"/>
            <a:r>
              <a:rPr lang="es-ES" sz="2000" dirty="0">
                <a:solidFill>
                  <a:schemeClr val="bg1"/>
                </a:solidFill>
                <a:latin typeface="Arial Narrow" panose="020B0606020202030204" pitchFamily="34" charset="0"/>
              </a:rPr>
              <a:t>Es la Transformación de los hábitos de comunicación, consumo y procesos como un todo en la Sociedad.</a:t>
            </a:r>
          </a:p>
        </p:txBody>
      </p:sp>
      <p:sp>
        <p:nvSpPr>
          <p:cNvPr id="11" name="Rectangle 10">
            <a:extLst>
              <a:ext uri="{FF2B5EF4-FFF2-40B4-BE49-F238E27FC236}">
                <a16:creationId xmlns:a16="http://schemas.microsoft.com/office/drawing/2014/main" id="{7854DB43-94F8-4090-8609-5E7423987A8B}"/>
              </a:ext>
            </a:extLst>
          </p:cNvPr>
          <p:cNvSpPr/>
          <p:nvPr/>
        </p:nvSpPr>
        <p:spPr>
          <a:xfrm>
            <a:off x="542168" y="3193796"/>
            <a:ext cx="5114299" cy="1015663"/>
          </a:xfrm>
          <a:prstGeom prst="rect">
            <a:avLst/>
          </a:prstGeom>
        </p:spPr>
        <p:txBody>
          <a:bodyPr wrap="square">
            <a:spAutoFit/>
          </a:bodyPr>
          <a:lstStyle/>
          <a:p>
            <a:pPr marR="9120"/>
            <a:r>
              <a:rPr lang="es-ES" sz="2000" dirty="0">
                <a:solidFill>
                  <a:schemeClr val="bg1"/>
                </a:solidFill>
                <a:latin typeface="Arial Narrow" panose="020B0606020202030204" pitchFamily="34" charset="0"/>
              </a:rPr>
              <a:t>La transformación digital son las oportunidades de estrategia de negocios que surgen gracias a la aparición de nuevas tecnologías.</a:t>
            </a:r>
            <a:endParaRPr lang="en-US" sz="2000" dirty="0">
              <a:solidFill>
                <a:schemeClr val="bg1"/>
              </a:solidFill>
              <a:latin typeface="Arial Narrow" panose="020B0606020202030204" pitchFamily="34" charset="0"/>
            </a:endParaRPr>
          </a:p>
        </p:txBody>
      </p:sp>
      <p:sp>
        <p:nvSpPr>
          <p:cNvPr id="9" name="Plaque 10">
            <a:extLst>
              <a:ext uri="{FF2B5EF4-FFF2-40B4-BE49-F238E27FC236}">
                <a16:creationId xmlns:a16="http://schemas.microsoft.com/office/drawing/2014/main" id="{E70451B9-8DAB-434A-B821-654772BAC26D}"/>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C95F63DF-5557-4E24-B061-0CCD2A81B0E1}"/>
              </a:ext>
            </a:extLst>
          </p:cNvPr>
          <p:cNvSpPr txBox="1"/>
          <p:nvPr/>
        </p:nvSpPr>
        <p:spPr>
          <a:xfrm>
            <a:off x="901766" y="228637"/>
            <a:ext cx="3381054"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b="1" kern="0" dirty="0">
                <a:solidFill>
                  <a:schemeClr val="bg1"/>
                </a:solidFill>
              </a:rPr>
              <a:t>T R A N S F O R M A C I Ó N    </a:t>
            </a:r>
            <a:r>
              <a:rPr lang="en-US" sz="1500" kern="0" dirty="0">
                <a:solidFill>
                  <a:schemeClr val="bg1"/>
                </a:solidFill>
              </a:rPr>
              <a:t>D I G I T A L</a:t>
            </a:r>
            <a:endParaRPr kumimoji="0" lang="en-US" sz="1500" i="0" u="none" strike="noStrike" kern="0" cap="none" spc="0" normalizeH="0" baseline="0" noProof="0" dirty="0">
              <a:ln>
                <a:noFill/>
              </a:ln>
              <a:solidFill>
                <a:schemeClr val="bg1"/>
              </a:solidFill>
              <a:effectLst/>
              <a:uLnTx/>
              <a:uFillTx/>
            </a:endParaRPr>
          </a:p>
        </p:txBody>
      </p:sp>
      <p:sp>
        <p:nvSpPr>
          <p:cNvPr id="3" name="TextBox 2">
            <a:extLst>
              <a:ext uri="{FF2B5EF4-FFF2-40B4-BE49-F238E27FC236}">
                <a16:creationId xmlns:a16="http://schemas.microsoft.com/office/drawing/2014/main" id="{53C5890E-5A77-4699-87C5-C12CA54BE495}"/>
              </a:ext>
            </a:extLst>
          </p:cNvPr>
          <p:cNvSpPr txBox="1"/>
          <p:nvPr/>
        </p:nvSpPr>
        <p:spPr>
          <a:xfrm>
            <a:off x="599045" y="4821373"/>
            <a:ext cx="2476768" cy="276999"/>
          </a:xfrm>
          <a:prstGeom prst="rect">
            <a:avLst/>
          </a:prstGeom>
          <a:noFill/>
        </p:spPr>
        <p:txBody>
          <a:bodyPr wrap="none" rtlCol="0">
            <a:spAutoFit/>
          </a:bodyPr>
          <a:lstStyle/>
          <a:p>
            <a:r>
              <a:rPr lang="pt-BR" sz="1200" dirty="0">
                <a:solidFill>
                  <a:schemeClr val="bg1"/>
                </a:solidFill>
              </a:rPr>
              <a:t>Información de propriedad de KPMG</a:t>
            </a:r>
            <a:endParaRPr lang="en-US" sz="1200" dirty="0">
              <a:solidFill>
                <a:schemeClr val="bg1"/>
              </a:solidFill>
            </a:endParaRPr>
          </a:p>
        </p:txBody>
      </p:sp>
    </p:spTree>
    <p:extLst>
      <p:ext uri="{BB962C8B-B14F-4D97-AF65-F5344CB8AC3E}">
        <p14:creationId xmlns:p14="http://schemas.microsoft.com/office/powerpoint/2010/main" val="2060171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lking down a street&#10;&#10;Description automatically generated">
            <a:extLst>
              <a:ext uri="{FF2B5EF4-FFF2-40B4-BE49-F238E27FC236}">
                <a16:creationId xmlns:a16="http://schemas.microsoft.com/office/drawing/2014/main" id="{F5C2B18C-BD03-4714-8916-5ADBC8C394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832"/>
          <a:stretch/>
        </p:blipFill>
        <p:spPr>
          <a:xfrm>
            <a:off x="7850" y="-319314"/>
            <a:ext cx="9176224" cy="5515428"/>
          </a:xfrm>
          <a:prstGeom prst="rect">
            <a:avLst/>
          </a:prstGeom>
        </p:spPr>
      </p:pic>
      <p:pic>
        <p:nvPicPr>
          <p:cNvPr id="7" name="Picture 9" descr="ricoh_lock_up_rgb_positive-03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pic>
        <p:nvPicPr>
          <p:cNvPr id="5" name="Picture 4" descr="A close up of a logo&#10;&#10;Description automatically generated">
            <a:extLst>
              <a:ext uri="{FF2B5EF4-FFF2-40B4-BE49-F238E27FC236}">
                <a16:creationId xmlns:a16="http://schemas.microsoft.com/office/drawing/2014/main" id="{4001C6B0-591A-4279-B949-B3BE4CD25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8058" y="1340326"/>
            <a:ext cx="512845" cy="512845"/>
          </a:xfrm>
          <a:prstGeom prst="rect">
            <a:avLst/>
          </a:prstGeom>
        </p:spPr>
      </p:pic>
      <p:pic>
        <p:nvPicPr>
          <p:cNvPr id="26" name="Picture 25" descr="A picture containing object&#10;&#10;Description automatically generated">
            <a:extLst>
              <a:ext uri="{FF2B5EF4-FFF2-40B4-BE49-F238E27FC236}">
                <a16:creationId xmlns:a16="http://schemas.microsoft.com/office/drawing/2014/main" id="{B68C8C8B-4AD2-465A-940E-0E4EBE29C230}"/>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6355675" y="1185162"/>
            <a:ext cx="734661" cy="734661"/>
          </a:xfrm>
          <a:prstGeom prst="rect">
            <a:avLst/>
          </a:prstGeom>
        </p:spPr>
      </p:pic>
      <p:pic>
        <p:nvPicPr>
          <p:cNvPr id="28" name="Picture 27" descr="A close up of a logo&#10;&#10;Description automatically generated">
            <a:extLst>
              <a:ext uri="{FF2B5EF4-FFF2-40B4-BE49-F238E27FC236}">
                <a16:creationId xmlns:a16="http://schemas.microsoft.com/office/drawing/2014/main" id="{812AA794-0E68-4A7F-A9DF-6ED508BD8A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1365" y="1347279"/>
            <a:ext cx="469189" cy="469189"/>
          </a:xfrm>
          <a:prstGeom prst="rect">
            <a:avLst/>
          </a:prstGeom>
        </p:spPr>
      </p:pic>
      <p:pic>
        <p:nvPicPr>
          <p:cNvPr id="31" name="Picture 30" descr="Image result for geo icon">
            <a:extLst>
              <a:ext uri="{FF2B5EF4-FFF2-40B4-BE49-F238E27FC236}">
                <a16:creationId xmlns:a16="http://schemas.microsoft.com/office/drawing/2014/main" id="{F7E44C06-5635-4909-ABBA-94277EC8E8D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046" y="1340326"/>
            <a:ext cx="512845" cy="512845"/>
          </a:xfrm>
          <a:prstGeom prst="rect">
            <a:avLst/>
          </a:prstGeom>
          <a:noFill/>
          <a:ln>
            <a:noFill/>
          </a:ln>
        </p:spPr>
      </p:pic>
      <p:sp>
        <p:nvSpPr>
          <p:cNvPr id="21" name="Rectangle 20">
            <a:extLst>
              <a:ext uri="{FF2B5EF4-FFF2-40B4-BE49-F238E27FC236}">
                <a16:creationId xmlns:a16="http://schemas.microsoft.com/office/drawing/2014/main" id="{FB1BE1EE-4B98-4123-A360-B821EF1D162A}"/>
              </a:ext>
            </a:extLst>
          </p:cNvPr>
          <p:cNvSpPr/>
          <p:nvPr/>
        </p:nvSpPr>
        <p:spPr>
          <a:xfrm rot="16200000" flipV="1">
            <a:off x="3513631" y="597874"/>
            <a:ext cx="2116729" cy="8686801"/>
          </a:xfrm>
          <a:prstGeom prst="rect">
            <a:avLst/>
          </a:prstGeom>
          <a:gradFill rotWithShape="1">
            <a:gsLst>
              <a:gs pos="50000">
                <a:sysClr val="window" lastClr="FFFFFF"/>
              </a:gs>
              <a:gs pos="100000">
                <a:sysClr val="window" lastClr="FFFFFF">
                  <a:alpha val="0"/>
                </a:sysClr>
              </a:gs>
            </a:gsLst>
            <a:lin ang="0" scaled="0"/>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ounded Rectangle 8">
            <a:extLst>
              <a:ext uri="{FF2B5EF4-FFF2-40B4-BE49-F238E27FC236}">
                <a16:creationId xmlns:a16="http://schemas.microsoft.com/office/drawing/2014/main" id="{5B213F91-1862-4BCC-94AA-05C7A2F0E7BE}"/>
              </a:ext>
            </a:extLst>
          </p:cNvPr>
          <p:cNvSpPr/>
          <p:nvPr/>
        </p:nvSpPr>
        <p:spPr>
          <a:xfrm>
            <a:off x="811340" y="1983185"/>
            <a:ext cx="1106259" cy="263224"/>
          </a:xfrm>
          <a:prstGeom prst="roundRect">
            <a:avLst>
              <a:gd name="adj" fmla="val 7476"/>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sz="1600" dirty="0">
              <a:solidFill>
                <a:prstClr val="white"/>
              </a:solidFill>
              <a:latin typeface="Arial Narrow" panose="020B0606020202030204" pitchFamily="34" charset="0"/>
            </a:endParaRPr>
          </a:p>
        </p:txBody>
      </p:sp>
      <p:sp>
        <p:nvSpPr>
          <p:cNvPr id="18" name="Rounded Rectangle 12">
            <a:extLst>
              <a:ext uri="{FF2B5EF4-FFF2-40B4-BE49-F238E27FC236}">
                <a16:creationId xmlns:a16="http://schemas.microsoft.com/office/drawing/2014/main" id="{4FBC4B5D-1ACE-4A51-BB21-306A978BC175}"/>
              </a:ext>
            </a:extLst>
          </p:cNvPr>
          <p:cNvSpPr/>
          <p:nvPr/>
        </p:nvSpPr>
        <p:spPr>
          <a:xfrm>
            <a:off x="2148260" y="1983185"/>
            <a:ext cx="1054360" cy="263224"/>
          </a:xfrm>
          <a:prstGeom prst="roundRect">
            <a:avLst>
              <a:gd name="adj" fmla="val 6327"/>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sz="1600" dirty="0">
              <a:solidFill>
                <a:prstClr val="white"/>
              </a:solidFill>
              <a:latin typeface="Arial Narrow" panose="020B0606020202030204" pitchFamily="34" charset="0"/>
            </a:endParaRPr>
          </a:p>
        </p:txBody>
      </p:sp>
      <p:sp>
        <p:nvSpPr>
          <p:cNvPr id="14" name="Rectangle 13">
            <a:extLst>
              <a:ext uri="{FF2B5EF4-FFF2-40B4-BE49-F238E27FC236}">
                <a16:creationId xmlns:a16="http://schemas.microsoft.com/office/drawing/2014/main" id="{E2E9E50A-601E-40D2-84F1-937607915798}"/>
              </a:ext>
            </a:extLst>
          </p:cNvPr>
          <p:cNvSpPr/>
          <p:nvPr/>
        </p:nvSpPr>
        <p:spPr>
          <a:xfrm>
            <a:off x="647700" y="4739064"/>
            <a:ext cx="8267696" cy="338554"/>
          </a:xfrm>
          <a:prstGeom prst="rect">
            <a:avLst/>
          </a:prstGeom>
        </p:spPr>
        <p:txBody>
          <a:bodyPr wrap="square">
            <a:spAutoFit/>
          </a:bodyPr>
          <a:lstStyle/>
          <a:p>
            <a:pPr marR="19320" algn="ctr"/>
            <a:r>
              <a:rPr lang="es-ES" sz="1600" dirty="0">
                <a:solidFill>
                  <a:schemeClr val="bg1">
                    <a:lumMod val="50000"/>
                  </a:schemeClr>
                </a:solidFill>
                <a:latin typeface="Arial Narrow" panose="020B0606020202030204" pitchFamily="34" charset="0"/>
              </a:rPr>
              <a:t>Es la Transformación de los hábitos de comunicación, consumo y procesos como un todo en la Sociedad.</a:t>
            </a:r>
          </a:p>
        </p:txBody>
      </p:sp>
      <p:sp>
        <p:nvSpPr>
          <p:cNvPr id="25" name="Rounded Rectangle 8">
            <a:extLst>
              <a:ext uri="{FF2B5EF4-FFF2-40B4-BE49-F238E27FC236}">
                <a16:creationId xmlns:a16="http://schemas.microsoft.com/office/drawing/2014/main" id="{9FCEC624-ACFF-4F23-BF66-DFE5DCCA347D}"/>
              </a:ext>
            </a:extLst>
          </p:cNvPr>
          <p:cNvSpPr/>
          <p:nvPr/>
        </p:nvSpPr>
        <p:spPr>
          <a:xfrm>
            <a:off x="6169877" y="1998014"/>
            <a:ext cx="1199510" cy="263224"/>
          </a:xfrm>
          <a:prstGeom prst="roundRect">
            <a:avLst>
              <a:gd name="adj" fmla="val 7476"/>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sz="1600" dirty="0">
              <a:solidFill>
                <a:prstClr val="white"/>
              </a:solidFill>
              <a:latin typeface="Arial Narrow" panose="020B0606020202030204" pitchFamily="34" charset="0"/>
            </a:endParaRPr>
          </a:p>
        </p:txBody>
      </p:sp>
      <p:sp>
        <p:nvSpPr>
          <p:cNvPr id="27" name="Rounded Rectangle 12">
            <a:extLst>
              <a:ext uri="{FF2B5EF4-FFF2-40B4-BE49-F238E27FC236}">
                <a16:creationId xmlns:a16="http://schemas.microsoft.com/office/drawing/2014/main" id="{06D9E651-F1E6-4C4E-9AA5-68899C330978}"/>
              </a:ext>
            </a:extLst>
          </p:cNvPr>
          <p:cNvSpPr/>
          <p:nvPr/>
        </p:nvSpPr>
        <p:spPr>
          <a:xfrm>
            <a:off x="7615912" y="1998014"/>
            <a:ext cx="1054360" cy="263224"/>
          </a:xfrm>
          <a:prstGeom prst="roundRect">
            <a:avLst>
              <a:gd name="adj" fmla="val 6327"/>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sz="1600" dirty="0">
              <a:solidFill>
                <a:prstClr val="white"/>
              </a:solidFill>
              <a:latin typeface="Arial Narrow" panose="020B0606020202030204" pitchFamily="34" charset="0"/>
            </a:endParaRPr>
          </a:p>
        </p:txBody>
      </p:sp>
      <p:sp>
        <p:nvSpPr>
          <p:cNvPr id="32" name="TextBox 31">
            <a:extLst>
              <a:ext uri="{FF2B5EF4-FFF2-40B4-BE49-F238E27FC236}">
                <a16:creationId xmlns:a16="http://schemas.microsoft.com/office/drawing/2014/main" id="{F862D2BC-03FD-4626-AF03-249922A4F869}"/>
              </a:ext>
            </a:extLst>
          </p:cNvPr>
          <p:cNvSpPr txBox="1"/>
          <p:nvPr/>
        </p:nvSpPr>
        <p:spPr>
          <a:xfrm>
            <a:off x="969787" y="1959988"/>
            <a:ext cx="782587"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kern="0" dirty="0">
                <a:solidFill>
                  <a:schemeClr val="bg1"/>
                </a:solidFill>
              </a:rPr>
              <a:t>A Q U </a:t>
            </a:r>
            <a:r>
              <a:rPr lang="pt-BR" sz="1500" kern="0" dirty="0">
                <a:solidFill>
                  <a:schemeClr val="bg1"/>
                </a:solidFill>
              </a:rPr>
              <a:t>Í</a:t>
            </a:r>
            <a:r>
              <a:rPr lang="en-US" sz="1500" kern="0" dirty="0">
                <a:solidFill>
                  <a:schemeClr val="bg1"/>
                </a:solidFill>
              </a:rPr>
              <a:t> </a:t>
            </a:r>
            <a:endParaRPr kumimoji="0" lang="en-US" sz="1500" i="0" u="none" strike="noStrike" kern="0" cap="none" spc="0" normalizeH="0" baseline="0" noProof="0" dirty="0">
              <a:ln>
                <a:noFill/>
              </a:ln>
              <a:solidFill>
                <a:schemeClr val="bg1"/>
              </a:solidFill>
              <a:effectLst/>
              <a:uLnTx/>
              <a:uFillTx/>
            </a:endParaRPr>
          </a:p>
        </p:txBody>
      </p:sp>
      <p:sp>
        <p:nvSpPr>
          <p:cNvPr id="33" name="TextBox 32">
            <a:extLst>
              <a:ext uri="{FF2B5EF4-FFF2-40B4-BE49-F238E27FC236}">
                <a16:creationId xmlns:a16="http://schemas.microsoft.com/office/drawing/2014/main" id="{707E7329-7934-4A26-AE10-F3403E5C02DD}"/>
              </a:ext>
            </a:extLst>
          </p:cNvPr>
          <p:cNvSpPr txBox="1"/>
          <p:nvPr/>
        </p:nvSpPr>
        <p:spPr>
          <a:xfrm>
            <a:off x="2202105" y="1953214"/>
            <a:ext cx="952505"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kern="0" dirty="0">
                <a:solidFill>
                  <a:schemeClr val="bg1"/>
                </a:solidFill>
              </a:rPr>
              <a:t>A </a:t>
            </a:r>
            <a:r>
              <a:rPr lang="pt-BR" sz="1500" kern="0" dirty="0">
                <a:solidFill>
                  <a:schemeClr val="bg1"/>
                </a:solidFill>
              </a:rPr>
              <a:t>H O R A</a:t>
            </a:r>
            <a:endParaRPr kumimoji="0" lang="en-US" sz="1500" i="0" u="none" strike="noStrike" kern="0" cap="none" spc="0" normalizeH="0" baseline="0" noProof="0" dirty="0">
              <a:ln>
                <a:noFill/>
              </a:ln>
              <a:solidFill>
                <a:schemeClr val="bg1"/>
              </a:solidFill>
              <a:effectLst/>
              <a:uLnTx/>
              <a:uFillTx/>
            </a:endParaRPr>
          </a:p>
        </p:txBody>
      </p:sp>
      <p:sp>
        <p:nvSpPr>
          <p:cNvPr id="34" name="TextBox 33">
            <a:extLst>
              <a:ext uri="{FF2B5EF4-FFF2-40B4-BE49-F238E27FC236}">
                <a16:creationId xmlns:a16="http://schemas.microsoft.com/office/drawing/2014/main" id="{985077CA-0F60-4210-9AC0-96E824E1F9F3}"/>
              </a:ext>
            </a:extLst>
          </p:cNvPr>
          <p:cNvSpPr txBox="1"/>
          <p:nvPr/>
        </p:nvSpPr>
        <p:spPr>
          <a:xfrm>
            <a:off x="1079599" y="2319884"/>
            <a:ext cx="1941557"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t-BR" sz="1500" b="1" kern="0" dirty="0"/>
              <a:t>C O N V E N I E N C I A </a:t>
            </a:r>
            <a:endParaRPr kumimoji="0" lang="en-US" sz="1500" i="0" u="none" strike="noStrike" kern="0" cap="none" spc="0" normalizeH="0" baseline="0" noProof="0" dirty="0">
              <a:ln>
                <a:noFill/>
              </a:ln>
              <a:effectLst/>
              <a:uLnTx/>
              <a:uFillTx/>
            </a:endParaRPr>
          </a:p>
        </p:txBody>
      </p:sp>
      <p:sp>
        <p:nvSpPr>
          <p:cNvPr id="35" name="TextBox 34">
            <a:extLst>
              <a:ext uri="{FF2B5EF4-FFF2-40B4-BE49-F238E27FC236}">
                <a16:creationId xmlns:a16="http://schemas.microsoft.com/office/drawing/2014/main" id="{D94B58BB-8D1A-474D-96EF-1D2C0781B01F}"/>
              </a:ext>
            </a:extLst>
          </p:cNvPr>
          <p:cNvSpPr txBox="1"/>
          <p:nvPr/>
        </p:nvSpPr>
        <p:spPr>
          <a:xfrm>
            <a:off x="6115012" y="1967279"/>
            <a:ext cx="1298406"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t-BR" sz="1500" kern="0" dirty="0">
                <a:solidFill>
                  <a:schemeClr val="bg1"/>
                </a:solidFill>
              </a:rPr>
              <a:t>O P C I O N E S</a:t>
            </a:r>
            <a:endParaRPr kumimoji="0" lang="en-US" sz="1500" i="0" u="none" strike="noStrike" kern="0" cap="none" spc="0" normalizeH="0" baseline="0" noProof="0" dirty="0">
              <a:ln>
                <a:noFill/>
              </a:ln>
              <a:solidFill>
                <a:schemeClr val="bg1"/>
              </a:solidFill>
              <a:effectLst/>
              <a:uLnTx/>
              <a:uFillTx/>
            </a:endParaRPr>
          </a:p>
        </p:txBody>
      </p:sp>
      <p:sp>
        <p:nvSpPr>
          <p:cNvPr id="36" name="TextBox 35">
            <a:extLst>
              <a:ext uri="{FF2B5EF4-FFF2-40B4-BE49-F238E27FC236}">
                <a16:creationId xmlns:a16="http://schemas.microsoft.com/office/drawing/2014/main" id="{D61BD347-CB70-4ED8-BF79-ED4A663E36CD}"/>
              </a:ext>
            </a:extLst>
          </p:cNvPr>
          <p:cNvSpPr txBox="1"/>
          <p:nvPr/>
        </p:nvSpPr>
        <p:spPr>
          <a:xfrm>
            <a:off x="7663812" y="1973696"/>
            <a:ext cx="957313"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t-BR" sz="1500" kern="0" dirty="0">
                <a:solidFill>
                  <a:schemeClr val="bg1"/>
                </a:solidFill>
              </a:rPr>
              <a:t>S O C I A L</a:t>
            </a:r>
            <a:endParaRPr kumimoji="0" lang="en-US" sz="1500" i="0" u="none" strike="noStrike" kern="0" cap="none" spc="0" normalizeH="0" baseline="0" noProof="0" dirty="0">
              <a:ln>
                <a:noFill/>
              </a:ln>
              <a:solidFill>
                <a:schemeClr val="bg1"/>
              </a:solidFill>
              <a:effectLst/>
              <a:uLnTx/>
              <a:uFillTx/>
            </a:endParaRPr>
          </a:p>
        </p:txBody>
      </p:sp>
      <p:sp>
        <p:nvSpPr>
          <p:cNvPr id="37" name="TextBox 36">
            <a:extLst>
              <a:ext uri="{FF2B5EF4-FFF2-40B4-BE49-F238E27FC236}">
                <a16:creationId xmlns:a16="http://schemas.microsoft.com/office/drawing/2014/main" id="{C2E4F3EC-38EB-4CE3-8BAD-58C4ABE641EB}"/>
              </a:ext>
            </a:extLst>
          </p:cNvPr>
          <p:cNvSpPr txBox="1"/>
          <p:nvPr/>
        </p:nvSpPr>
        <p:spPr>
          <a:xfrm>
            <a:off x="6932600" y="2319884"/>
            <a:ext cx="1218603"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t-BR" sz="1500" b="1" kern="0" dirty="0"/>
              <a:t>C O N T R O L</a:t>
            </a:r>
            <a:endParaRPr kumimoji="0" lang="en-US" sz="1500" i="0" u="none" strike="noStrike" kern="0" cap="none" spc="0" normalizeH="0" baseline="0" noProof="0" dirty="0">
              <a:ln>
                <a:noFill/>
              </a:ln>
              <a:effectLst/>
              <a:uLnTx/>
              <a:uFillTx/>
            </a:endParaRPr>
          </a:p>
        </p:txBody>
      </p:sp>
      <p:sp>
        <p:nvSpPr>
          <p:cNvPr id="22" name="Plaque 10">
            <a:extLst>
              <a:ext uri="{FF2B5EF4-FFF2-40B4-BE49-F238E27FC236}">
                <a16:creationId xmlns:a16="http://schemas.microsoft.com/office/drawing/2014/main" id="{6979DCD6-BE68-4F4F-A4C7-C3C1AB9FBAD6}"/>
              </a:ext>
            </a:extLst>
          </p:cNvPr>
          <p:cNvSpPr/>
          <p:nvPr/>
        </p:nvSpPr>
        <p:spPr>
          <a:xfrm flipH="1">
            <a:off x="4781548" y="1909386"/>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98231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907F68F7-FF82-4D2B-8ACD-763EBA354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5034" cy="6108193"/>
          </a:xfrm>
          <a:prstGeom prst="rect">
            <a:avLst/>
          </a:prstGeom>
        </p:spPr>
      </p:pic>
      <p:pic>
        <p:nvPicPr>
          <p:cNvPr id="7" name="Picture 9" descr="ricoh_lock_up_rgb_positive-0315"/>
          <p:cNvPicPr>
            <a:picLocks noChangeAspect="1" noChangeArrowheads="1"/>
          </p:cNvPicPr>
          <p:nvPr/>
        </p:nvPicPr>
        <p:blipFill>
          <a:blip r:embed="rId3" cstate="screen">
            <a:biLevel thresh="2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2" name="Rectangle 1">
            <a:extLst>
              <a:ext uri="{FF2B5EF4-FFF2-40B4-BE49-F238E27FC236}">
                <a16:creationId xmlns:a16="http://schemas.microsoft.com/office/drawing/2014/main" id="{2C12C4DE-3519-4116-B04C-DD399E5115BF}"/>
              </a:ext>
            </a:extLst>
          </p:cNvPr>
          <p:cNvSpPr/>
          <p:nvPr/>
        </p:nvSpPr>
        <p:spPr>
          <a:xfrm>
            <a:off x="542168" y="2012304"/>
            <a:ext cx="5114299" cy="1015663"/>
          </a:xfrm>
          <a:prstGeom prst="rect">
            <a:avLst/>
          </a:prstGeom>
        </p:spPr>
        <p:txBody>
          <a:bodyPr wrap="square">
            <a:spAutoFit/>
          </a:bodyPr>
          <a:lstStyle/>
          <a:p>
            <a:pPr marR="19320"/>
            <a:r>
              <a:rPr lang="es-ES" sz="2000" dirty="0">
                <a:solidFill>
                  <a:schemeClr val="bg1"/>
                </a:solidFill>
                <a:latin typeface="Arial Narrow" panose="020B0606020202030204" pitchFamily="34" charset="0"/>
              </a:rPr>
              <a:t>Es la Transformación de los hábitos de comunicación, consumo y procesos como un todo en la Sociedad.</a:t>
            </a:r>
          </a:p>
        </p:txBody>
      </p:sp>
      <p:sp>
        <p:nvSpPr>
          <p:cNvPr id="11" name="Rectangle 10">
            <a:extLst>
              <a:ext uri="{FF2B5EF4-FFF2-40B4-BE49-F238E27FC236}">
                <a16:creationId xmlns:a16="http://schemas.microsoft.com/office/drawing/2014/main" id="{7854DB43-94F8-4090-8609-5E7423987A8B}"/>
              </a:ext>
            </a:extLst>
          </p:cNvPr>
          <p:cNvSpPr/>
          <p:nvPr/>
        </p:nvSpPr>
        <p:spPr>
          <a:xfrm>
            <a:off x="542168" y="3193796"/>
            <a:ext cx="5114299" cy="1015663"/>
          </a:xfrm>
          <a:prstGeom prst="rect">
            <a:avLst/>
          </a:prstGeom>
        </p:spPr>
        <p:txBody>
          <a:bodyPr wrap="square">
            <a:spAutoFit/>
          </a:bodyPr>
          <a:lstStyle/>
          <a:p>
            <a:pPr marR="9120"/>
            <a:r>
              <a:rPr lang="es-ES" sz="2000" dirty="0">
                <a:solidFill>
                  <a:schemeClr val="bg1"/>
                </a:solidFill>
                <a:latin typeface="Arial Narrow" panose="020B0606020202030204" pitchFamily="34" charset="0"/>
              </a:rPr>
              <a:t>La transformación digital son las oportunidades de estrategia de negocios que surgen gracias a la aparición de nuevas tecnologías.</a:t>
            </a:r>
            <a:endParaRPr lang="en-US" sz="2000" dirty="0">
              <a:solidFill>
                <a:schemeClr val="bg1"/>
              </a:solidFill>
              <a:latin typeface="Arial Narrow" panose="020B0606020202030204" pitchFamily="34" charset="0"/>
            </a:endParaRPr>
          </a:p>
        </p:txBody>
      </p:sp>
      <p:sp>
        <p:nvSpPr>
          <p:cNvPr id="12" name="Plaque 10">
            <a:extLst>
              <a:ext uri="{FF2B5EF4-FFF2-40B4-BE49-F238E27FC236}">
                <a16:creationId xmlns:a16="http://schemas.microsoft.com/office/drawing/2014/main" id="{0EF644C1-493D-4AB0-94F6-1B91BC4A0784}"/>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4E4B55FE-C2B0-4B54-9BBC-E05720867336}"/>
              </a:ext>
            </a:extLst>
          </p:cNvPr>
          <p:cNvSpPr txBox="1"/>
          <p:nvPr/>
        </p:nvSpPr>
        <p:spPr>
          <a:xfrm>
            <a:off x="901766" y="228637"/>
            <a:ext cx="3381054"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b="1" kern="0" dirty="0">
                <a:solidFill>
                  <a:schemeClr val="bg1"/>
                </a:solidFill>
              </a:rPr>
              <a:t>T R A N S F O R M A C I Ó N    </a:t>
            </a:r>
            <a:r>
              <a:rPr lang="en-US" sz="1500" kern="0" dirty="0">
                <a:solidFill>
                  <a:schemeClr val="bg1"/>
                </a:solidFill>
              </a:rPr>
              <a:t>D I G I T A L</a:t>
            </a:r>
            <a:endParaRPr kumimoji="0" lang="en-US" sz="1500" i="0" u="none" strike="noStrike" kern="0" cap="none" spc="0" normalizeH="0" baseline="0" noProof="0" dirty="0">
              <a:ln>
                <a:noFill/>
              </a:ln>
              <a:solidFill>
                <a:schemeClr val="bg1"/>
              </a:solidFill>
              <a:effectLst/>
              <a:uLnTx/>
              <a:uFillTx/>
            </a:endParaRPr>
          </a:p>
        </p:txBody>
      </p:sp>
      <p:sp>
        <p:nvSpPr>
          <p:cNvPr id="9" name="TextBox 8">
            <a:extLst>
              <a:ext uri="{FF2B5EF4-FFF2-40B4-BE49-F238E27FC236}">
                <a16:creationId xmlns:a16="http://schemas.microsoft.com/office/drawing/2014/main" id="{2A12CE7A-3B48-4466-ACD1-2F39C507F202}"/>
              </a:ext>
            </a:extLst>
          </p:cNvPr>
          <p:cNvSpPr txBox="1"/>
          <p:nvPr/>
        </p:nvSpPr>
        <p:spPr>
          <a:xfrm>
            <a:off x="599045" y="4821373"/>
            <a:ext cx="2476768" cy="276999"/>
          </a:xfrm>
          <a:prstGeom prst="rect">
            <a:avLst/>
          </a:prstGeom>
          <a:noFill/>
        </p:spPr>
        <p:txBody>
          <a:bodyPr wrap="none" rtlCol="0">
            <a:spAutoFit/>
          </a:bodyPr>
          <a:lstStyle/>
          <a:p>
            <a:r>
              <a:rPr lang="pt-BR" sz="1200" dirty="0">
                <a:solidFill>
                  <a:schemeClr val="bg1"/>
                </a:solidFill>
              </a:rPr>
              <a:t>Información de propriedad de KPMG</a:t>
            </a:r>
            <a:endParaRPr lang="en-US" sz="1200" dirty="0">
              <a:solidFill>
                <a:schemeClr val="bg1"/>
              </a:solidFill>
            </a:endParaRPr>
          </a:p>
        </p:txBody>
      </p:sp>
    </p:spTree>
    <p:extLst>
      <p:ext uri="{BB962C8B-B14F-4D97-AF65-F5344CB8AC3E}">
        <p14:creationId xmlns:p14="http://schemas.microsoft.com/office/powerpoint/2010/main" val="3645552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lated imag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0000"/>
                    </a14:imgEffect>
                    <a14:imgEffect>
                      <a14:saturation sat="160000"/>
                    </a14:imgEffect>
                    <a14:imgEffect>
                      <a14:brightnessContrast contrast="22000"/>
                    </a14:imgEffect>
                  </a14:imgLayer>
                </a14:imgProps>
              </a:ext>
              <a:ext uri="{28A0092B-C50C-407E-A947-70E740481C1C}">
                <a14:useLocalDpi xmlns:a14="http://schemas.microsoft.com/office/drawing/2010/main" val="0"/>
              </a:ext>
            </a:extLst>
          </a:blip>
          <a:srcRect l="13480" t="20738" r="12708" b="2870"/>
          <a:stretch/>
        </p:blipFill>
        <p:spPr bwMode="auto">
          <a:xfrm>
            <a:off x="3247152" y="1547573"/>
            <a:ext cx="2690335" cy="22100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45057" y="1527186"/>
            <a:ext cx="2700669" cy="2226530"/>
            <a:chOff x="3245057" y="1834170"/>
            <a:chExt cx="2700669" cy="2216718"/>
          </a:xfrm>
        </p:grpSpPr>
        <p:pic>
          <p:nvPicPr>
            <p:cNvPr id="1038" name="Picture 14" descr="Image result for netflix envelope"/>
            <p:cNvPicPr>
              <a:picLocks noChangeAspect="1" noChangeArrowheads="1"/>
            </p:cNvPicPr>
            <p:nvPr/>
          </p:nvPicPr>
          <p:blipFill rotWithShape="1">
            <a:blip r:embed="rId5">
              <a:extLst>
                <a:ext uri="{28A0092B-C50C-407E-A947-70E740481C1C}">
                  <a14:useLocalDpi xmlns:a14="http://schemas.microsoft.com/office/drawing/2010/main" val="0"/>
                </a:ext>
              </a:extLst>
            </a:blip>
            <a:srcRect l="12229" r="19302"/>
            <a:stretch/>
          </p:blipFill>
          <p:spPr bwMode="auto">
            <a:xfrm>
              <a:off x="3245057" y="1834170"/>
              <a:ext cx="2700669" cy="221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Image result for netflix house of car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690">
              <a:off x="4326339" y="2074457"/>
              <a:ext cx="1192463" cy="1698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tflix in smartpho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291789">
              <a:off x="4004002" y="2681523"/>
              <a:ext cx="800403" cy="133477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utoShape 2" descr="Image result for end of kodak"/>
          <p:cNvSpPr>
            <a:spLocks noChangeAspect="1" noChangeArrowheads="1"/>
          </p:cNvSpPr>
          <p:nvPr/>
        </p:nvSpPr>
        <p:spPr bwMode="auto">
          <a:xfrm>
            <a:off x="155575" y="-2033588"/>
            <a:ext cx="3143250" cy="423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47" name="Picture 23"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5064" t="1" r="25552" b="1577"/>
          <a:stretch/>
        </p:blipFill>
        <p:spPr bwMode="auto">
          <a:xfrm>
            <a:off x="6107747" y="1547573"/>
            <a:ext cx="2695289" cy="2210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kodak sign"/>
          <p:cNvPicPr>
            <a:picLocks noChangeAspect="1" noChangeArrowheads="1"/>
          </p:cNvPicPr>
          <p:nvPr/>
        </p:nvPicPr>
        <p:blipFill rotWithShape="1">
          <a:blip r:embed="rId9">
            <a:extLst>
              <a:ext uri="{28A0092B-C50C-407E-A947-70E740481C1C}">
                <a14:useLocalDpi xmlns:a14="http://schemas.microsoft.com/office/drawing/2010/main" val="0"/>
              </a:ext>
            </a:extLst>
          </a:blip>
          <a:srcRect l="11585" t="6968" r="27530" b="24195"/>
          <a:stretch/>
        </p:blipFill>
        <p:spPr bwMode="auto">
          <a:xfrm>
            <a:off x="434975" y="1547573"/>
            <a:ext cx="2655007" cy="2210026"/>
          </a:xfrm>
          <a:prstGeom prst="rect">
            <a:avLst/>
          </a:prstGeom>
          <a:noFill/>
          <a:extLst>
            <a:ext uri="{909E8E84-426E-40DD-AFC4-6F175D3DCCD1}">
              <a14:hiddenFill xmlns:a14="http://schemas.microsoft.com/office/drawing/2010/main">
                <a:solidFill>
                  <a:srgbClr val="FFFFFF"/>
                </a:solidFill>
              </a14:hiddenFill>
            </a:ext>
          </a:extLst>
        </p:spPr>
      </p:pic>
      <p:grpSp>
        <p:nvGrpSpPr>
          <p:cNvPr id="265" name="Group 264"/>
          <p:cNvGrpSpPr/>
          <p:nvPr/>
        </p:nvGrpSpPr>
        <p:grpSpPr>
          <a:xfrm>
            <a:off x="6095909" y="1527186"/>
            <a:ext cx="2710833" cy="2230413"/>
            <a:chOff x="3220629" y="1446213"/>
            <a:chExt cx="2710833" cy="2230413"/>
          </a:xfrm>
        </p:grpSpPr>
        <p:pic>
          <p:nvPicPr>
            <p:cNvPr id="1051" name="Picture 27" descr="Related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16" r="28585"/>
            <a:stretch/>
          </p:blipFill>
          <p:spPr bwMode="auto">
            <a:xfrm>
              <a:off x="3220629" y="1446213"/>
              <a:ext cx="2710833" cy="2230413"/>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Image result for cirque du soleil logo 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22348" t="42170"/>
            <a:stretch/>
          </p:blipFill>
          <p:spPr bwMode="auto">
            <a:xfrm>
              <a:off x="3280052" y="1566503"/>
              <a:ext cx="1054965" cy="18371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2" name="Imagen" descr="Imagen">
            <a:extLst>
              <a:ext uri="{FF2B5EF4-FFF2-40B4-BE49-F238E27FC236}">
                <a16:creationId xmlns:a16="http://schemas.microsoft.com/office/drawing/2014/main" id="{7873F1EF-8A3E-4A6D-BC3A-10AB121D4ACA}"/>
              </a:ext>
            </a:extLst>
          </p:cNvPr>
          <p:cNvPicPr>
            <a:picLocks noChangeAspect="1"/>
          </p:cNvPicPr>
          <p:nvPr/>
        </p:nvPicPr>
        <p:blipFill>
          <a:blip r:embed="rId13"/>
          <a:stretch>
            <a:fillRect/>
          </a:stretch>
        </p:blipFill>
        <p:spPr>
          <a:xfrm>
            <a:off x="-1763269" y="2844967"/>
            <a:ext cx="1282106" cy="1558304"/>
          </a:xfrm>
          <a:prstGeom prst="rect">
            <a:avLst/>
          </a:prstGeom>
          <a:ln w="12700">
            <a:miter lim="400000"/>
          </a:ln>
        </p:spPr>
      </p:pic>
      <p:pic>
        <p:nvPicPr>
          <p:cNvPr id="23" name="Picture 9" descr="ricoh_lock_up_rgb_positive-0315">
            <a:extLst>
              <a:ext uri="{FF2B5EF4-FFF2-40B4-BE49-F238E27FC236}">
                <a16:creationId xmlns:a16="http://schemas.microsoft.com/office/drawing/2014/main" id="{6E0E7182-AB7B-4E29-9C74-CDEF8735DB0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
        <p:nvSpPr>
          <p:cNvPr id="16" name="Rectangle 15">
            <a:extLst>
              <a:ext uri="{FF2B5EF4-FFF2-40B4-BE49-F238E27FC236}">
                <a16:creationId xmlns:a16="http://schemas.microsoft.com/office/drawing/2014/main" id="{872C1F1A-3372-4DB7-842C-9904A39FCF06}"/>
              </a:ext>
            </a:extLst>
          </p:cNvPr>
          <p:cNvSpPr/>
          <p:nvPr/>
        </p:nvSpPr>
        <p:spPr>
          <a:xfrm>
            <a:off x="1099347" y="566787"/>
            <a:ext cx="6452054" cy="707886"/>
          </a:xfrm>
          <a:prstGeom prst="rect">
            <a:avLst/>
          </a:prstGeom>
        </p:spPr>
        <p:txBody>
          <a:bodyPr wrap="square">
            <a:spAutoFit/>
          </a:bodyPr>
          <a:lstStyle/>
          <a:p>
            <a:pPr marR="9120"/>
            <a:r>
              <a:rPr lang="es-ES" sz="2000" dirty="0">
                <a:solidFill>
                  <a:schemeClr val="bg1">
                    <a:lumMod val="50000"/>
                  </a:schemeClr>
                </a:solidFill>
                <a:latin typeface="Arial Narrow" panose="020B0606020202030204" pitchFamily="34" charset="0"/>
              </a:rPr>
              <a:t>La transformación digital son las oportunidades de estrategia de negocios que surgen gracias a la aparición de nuevas tecnologías.</a:t>
            </a:r>
            <a:endParaRPr lang="en-US" sz="2000" dirty="0">
              <a:solidFill>
                <a:schemeClr val="bg1">
                  <a:lumMod val="50000"/>
                </a:schemeClr>
              </a:solidFill>
              <a:latin typeface="Arial Narrow" panose="020B0606020202030204" pitchFamily="34" charset="0"/>
            </a:endParaRPr>
          </a:p>
        </p:txBody>
      </p:sp>
      <p:sp>
        <p:nvSpPr>
          <p:cNvPr id="17" name="Rectangle 16">
            <a:extLst>
              <a:ext uri="{FF2B5EF4-FFF2-40B4-BE49-F238E27FC236}">
                <a16:creationId xmlns:a16="http://schemas.microsoft.com/office/drawing/2014/main" id="{23FF06ED-77ED-418C-A991-48C80B78E591}"/>
              </a:ext>
            </a:extLst>
          </p:cNvPr>
          <p:cNvSpPr/>
          <p:nvPr/>
        </p:nvSpPr>
        <p:spPr>
          <a:xfrm>
            <a:off x="313549" y="3850240"/>
            <a:ext cx="8489487" cy="400110"/>
          </a:xfrm>
          <a:prstGeom prst="rect">
            <a:avLst/>
          </a:prstGeom>
        </p:spPr>
        <p:txBody>
          <a:bodyPr wrap="square">
            <a:spAutoFit/>
          </a:bodyPr>
          <a:lstStyle/>
          <a:p>
            <a:pPr marR="9120" algn="ctr"/>
            <a:r>
              <a:rPr lang="es-ES" sz="2000" dirty="0">
                <a:solidFill>
                  <a:schemeClr val="bg1">
                    <a:lumMod val="50000"/>
                  </a:schemeClr>
                </a:solidFill>
                <a:latin typeface="Arial Narrow" panose="020B0606020202030204" pitchFamily="34" charset="0"/>
              </a:rPr>
              <a:t>Y de empresas que supieron adaptar su modelo de negocio a una nueva realidad.</a:t>
            </a:r>
            <a:endParaRPr lang="en-US" sz="2000" dirty="0">
              <a:solidFill>
                <a:schemeClr val="bg1">
                  <a:lumMod val="50000"/>
                </a:schemeClr>
              </a:solidFill>
              <a:latin typeface="Arial Narrow" panose="020B0606020202030204" pitchFamily="34" charset="0"/>
            </a:endParaRPr>
          </a:p>
        </p:txBody>
      </p:sp>
      <p:sp>
        <p:nvSpPr>
          <p:cNvPr id="20" name="Plaque 10">
            <a:extLst>
              <a:ext uri="{FF2B5EF4-FFF2-40B4-BE49-F238E27FC236}">
                <a16:creationId xmlns:a16="http://schemas.microsoft.com/office/drawing/2014/main" id="{8A5A27E6-2DC2-45F5-B4A9-85E6A478EC15}"/>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rgbClr val="CF142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8" name="Picture 7" descr="A close up of a mouse&#10;&#10;Description automatically generated">
            <a:extLst>
              <a:ext uri="{FF2B5EF4-FFF2-40B4-BE49-F238E27FC236}">
                <a16:creationId xmlns:a16="http://schemas.microsoft.com/office/drawing/2014/main" id="{5F669992-697E-45AC-907C-ED7833DCDF3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20794"/>
          <a:stretch/>
        </p:blipFill>
        <p:spPr>
          <a:xfrm>
            <a:off x="418288" y="1527186"/>
            <a:ext cx="2676586" cy="2230413"/>
          </a:xfrm>
          <a:prstGeom prst="rect">
            <a:avLst/>
          </a:prstGeom>
        </p:spPr>
      </p:pic>
    </p:spTree>
    <p:extLst>
      <p:ext uri="{BB962C8B-B14F-4D97-AF65-F5344CB8AC3E}">
        <p14:creationId xmlns:p14="http://schemas.microsoft.com/office/powerpoint/2010/main" val="96804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
                                        </p:tgtEl>
                                        <p:attrNameLst>
                                          <p:attrName>style.visibility</p:attrName>
                                        </p:attrNameLst>
                                      </p:cBhvr>
                                      <p:to>
                                        <p:strVal val="visible"/>
                                      </p:to>
                                    </p:set>
                                    <p:animEffect transition="in" filter="fade">
                                      <p:cBhvr>
                                        <p:cTn id="17" dur="500"/>
                                        <p:tgtEl>
                                          <p:spTgt spid="26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view of a city&#10;&#10;Description automatically generated">
            <a:extLst>
              <a:ext uri="{FF2B5EF4-FFF2-40B4-BE49-F238E27FC236}">
                <a16:creationId xmlns:a16="http://schemas.microsoft.com/office/drawing/2014/main" id="{64525149-6E64-4898-AA54-B04437E9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6096000"/>
          </a:xfrm>
          <a:prstGeom prst="rect">
            <a:avLst/>
          </a:prstGeom>
        </p:spPr>
      </p:pic>
      <p:sp>
        <p:nvSpPr>
          <p:cNvPr id="3" name="AutoShape 2" descr="Image result for end of kodak"/>
          <p:cNvSpPr>
            <a:spLocks noChangeAspect="1" noChangeArrowheads="1"/>
          </p:cNvSpPr>
          <p:nvPr/>
        </p:nvSpPr>
        <p:spPr bwMode="auto">
          <a:xfrm>
            <a:off x="155575" y="-2033588"/>
            <a:ext cx="3143250" cy="4238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grpSp>
        <p:nvGrpSpPr>
          <p:cNvPr id="18" name="Group 17">
            <a:extLst>
              <a:ext uri="{FF2B5EF4-FFF2-40B4-BE49-F238E27FC236}">
                <a16:creationId xmlns:a16="http://schemas.microsoft.com/office/drawing/2014/main" id="{C9CA0EEF-1A16-4DDC-B9B2-671CFC2D5AA7}"/>
              </a:ext>
            </a:extLst>
          </p:cNvPr>
          <p:cNvGrpSpPr/>
          <p:nvPr/>
        </p:nvGrpSpPr>
        <p:grpSpPr>
          <a:xfrm>
            <a:off x="715930" y="2714440"/>
            <a:ext cx="7463092" cy="307777"/>
            <a:chOff x="715930" y="2714440"/>
            <a:chExt cx="7463092" cy="307777"/>
          </a:xfrm>
        </p:grpSpPr>
        <p:sp>
          <p:nvSpPr>
            <p:cNvPr id="28" name="TextBox 27">
              <a:extLst>
                <a:ext uri="{FF2B5EF4-FFF2-40B4-BE49-F238E27FC236}">
                  <a16:creationId xmlns:a16="http://schemas.microsoft.com/office/drawing/2014/main" id="{B94424C4-CD06-4C05-B782-86C2E22329C4}"/>
                </a:ext>
              </a:extLst>
            </p:cNvPr>
            <p:cNvSpPr txBox="1"/>
            <p:nvPr/>
          </p:nvSpPr>
          <p:spPr>
            <a:xfrm>
              <a:off x="715930" y="2714440"/>
              <a:ext cx="3629393"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effectLst/>
                  <a:uLnTx/>
                  <a:uFillTx/>
                  <a:latin typeface="Arial Narrow" panose="020B0606020202030204" pitchFamily="34" charset="0"/>
                </a:rPr>
                <a:t>L A    </a:t>
              </a:r>
              <a:r>
                <a:rPr kumimoji="0" lang="es-ES_tradnl" sz="1400" b="1" i="0" u="none" strike="noStrike" kern="0" cap="none" spc="0" normalizeH="0" baseline="0" noProof="0" dirty="0">
                  <a:ln>
                    <a:noFill/>
                  </a:ln>
                  <a:effectLst/>
                  <a:uLnTx/>
                  <a:uFillTx/>
                  <a:latin typeface="Arial Narrow" panose="020B0606020202030204" pitchFamily="34" charset="0"/>
                </a:rPr>
                <a:t>T E C N O L O G Í A    </a:t>
              </a:r>
              <a:r>
                <a:rPr kumimoji="0" lang="es-ES_tradnl" sz="1400" b="0" i="0" u="none" strike="noStrike" kern="0" cap="none" spc="0" normalizeH="0" baseline="0" noProof="0" dirty="0">
                  <a:ln>
                    <a:noFill/>
                  </a:ln>
                  <a:effectLst/>
                  <a:uLnTx/>
                  <a:uFillTx/>
                  <a:latin typeface="Arial Narrow" panose="020B0606020202030204" pitchFamily="34" charset="0"/>
                </a:rPr>
                <a:t>P O R   S I   M I S M A </a:t>
              </a:r>
            </a:p>
          </p:txBody>
        </p:sp>
        <p:sp>
          <p:nvSpPr>
            <p:cNvPr id="29" name="TextBox 28">
              <a:extLst>
                <a:ext uri="{FF2B5EF4-FFF2-40B4-BE49-F238E27FC236}">
                  <a16:creationId xmlns:a16="http://schemas.microsoft.com/office/drawing/2014/main" id="{098CE4EF-8A23-499F-83ED-0B8B68FE85F7}"/>
                </a:ext>
              </a:extLst>
            </p:cNvPr>
            <p:cNvSpPr txBox="1"/>
            <p:nvPr/>
          </p:nvSpPr>
          <p:spPr>
            <a:xfrm>
              <a:off x="4659221" y="2714440"/>
              <a:ext cx="351980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s-ES_tradnl" sz="1400" b="1" kern="0" dirty="0">
                  <a:latin typeface="Arial Narrow" panose="020B0606020202030204" pitchFamily="34" charset="0"/>
                </a:rPr>
                <a:t>N O  </a:t>
              </a:r>
              <a:r>
                <a:rPr lang="es-ES_tradnl" sz="1400" kern="0" dirty="0">
                  <a:latin typeface="Arial Narrow" panose="020B0606020202030204" pitchFamily="34" charset="0"/>
                </a:rPr>
                <a:t> E S   E L   </a:t>
              </a:r>
              <a:r>
                <a:rPr lang="es-ES_tradnl" sz="1400" b="1" kern="0" dirty="0">
                  <a:latin typeface="Arial Narrow" panose="020B0606020202030204" pitchFamily="34" charset="0"/>
                </a:rPr>
                <a:t>D I S R U P T O R</a:t>
              </a:r>
              <a:endParaRPr kumimoji="0" lang="es-ES_tradnl" sz="1400" b="1" i="0" u="none" strike="noStrike" kern="0" cap="none" spc="0" normalizeH="0" baseline="0" noProof="0" dirty="0">
                <a:ln>
                  <a:noFill/>
                </a:ln>
                <a:effectLst/>
                <a:uLnTx/>
                <a:uFillTx/>
                <a:latin typeface="Arial Narrow" panose="020B0606020202030204" pitchFamily="34" charset="0"/>
              </a:endParaRPr>
            </a:p>
          </p:txBody>
        </p:sp>
      </p:grpSp>
      <p:grpSp>
        <p:nvGrpSpPr>
          <p:cNvPr id="22" name="Group 21">
            <a:extLst>
              <a:ext uri="{FF2B5EF4-FFF2-40B4-BE49-F238E27FC236}">
                <a16:creationId xmlns:a16="http://schemas.microsoft.com/office/drawing/2014/main" id="{AB964B16-A4BD-472A-B978-9C735E4E611D}"/>
              </a:ext>
            </a:extLst>
          </p:cNvPr>
          <p:cNvGrpSpPr/>
          <p:nvPr/>
        </p:nvGrpSpPr>
        <p:grpSpPr>
          <a:xfrm>
            <a:off x="459707" y="3020145"/>
            <a:ext cx="7718405" cy="307778"/>
            <a:chOff x="459707" y="3020145"/>
            <a:chExt cx="7718405" cy="307778"/>
          </a:xfrm>
        </p:grpSpPr>
        <p:sp>
          <p:nvSpPr>
            <p:cNvPr id="30" name="TextBox 29">
              <a:extLst>
                <a:ext uri="{FF2B5EF4-FFF2-40B4-BE49-F238E27FC236}">
                  <a16:creationId xmlns:a16="http://schemas.microsoft.com/office/drawing/2014/main" id="{6BDD710D-D134-4FA7-8FE5-FA9409168706}"/>
                </a:ext>
              </a:extLst>
            </p:cNvPr>
            <p:cNvSpPr txBox="1"/>
            <p:nvPr/>
          </p:nvSpPr>
          <p:spPr>
            <a:xfrm>
              <a:off x="459707" y="3020146"/>
              <a:ext cx="3519801" cy="307777"/>
            </a:xfrm>
            <a:prstGeom prst="rect">
              <a:avLst/>
            </a:prstGeom>
            <a:noFill/>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s-ES_tradnl" sz="1400" b="0" i="0" u="none" strike="noStrike" kern="0" cap="none" spc="0" normalizeH="0" baseline="0" noProof="0" dirty="0">
                  <a:ln>
                    <a:noFill/>
                  </a:ln>
                  <a:effectLst/>
                  <a:uLnTx/>
                  <a:uFillTx/>
                  <a:latin typeface="Arial Narrow" panose="020B0606020202030204" pitchFamily="34" charset="0"/>
                </a:rPr>
                <a:t>E L   </a:t>
              </a:r>
              <a:r>
                <a:rPr kumimoji="0" lang="es-ES_tradnl" sz="1400" b="1" i="0" u="none" strike="noStrike" kern="0" cap="none" spc="0" normalizeH="0" baseline="0" noProof="0" dirty="0">
                  <a:ln>
                    <a:noFill/>
                  </a:ln>
                  <a:effectLst/>
                  <a:uLnTx/>
                  <a:uFillTx/>
                  <a:latin typeface="Arial Narrow" panose="020B0606020202030204" pitchFamily="34" charset="0"/>
                </a:rPr>
                <a:t>C L I E N T E   </a:t>
              </a:r>
              <a:r>
                <a:rPr kumimoji="0" lang="es-ES_tradnl" sz="1400" b="0" i="0" u="none" strike="noStrike" kern="0" cap="none" spc="0" normalizeH="0" baseline="0" noProof="0" dirty="0">
                  <a:ln>
                    <a:noFill/>
                  </a:ln>
                  <a:effectLst/>
                  <a:uLnTx/>
                  <a:uFillTx/>
                  <a:latin typeface="Arial Narrow" panose="020B0606020202030204" pitchFamily="34" charset="0"/>
                </a:rPr>
                <a:t>C O M O   E J E   </a:t>
              </a:r>
              <a:r>
                <a:rPr kumimoji="0" lang="es-ES_tradnl" sz="1400" b="0" i="0" u="none" strike="noStrike" kern="0" cap="none" spc="0" normalizeH="0" baseline="0" noProof="0" dirty="0" err="1">
                  <a:ln>
                    <a:noFill/>
                  </a:ln>
                  <a:effectLst/>
                  <a:uLnTx/>
                  <a:uFillTx/>
                  <a:latin typeface="Arial Narrow" panose="020B0606020202030204" pitchFamily="34" charset="0"/>
                </a:rPr>
                <a:t>E</a:t>
              </a:r>
              <a:r>
                <a:rPr kumimoji="0" lang="es-ES_tradnl" sz="1400" b="0" i="0" u="none" strike="noStrike" kern="0" cap="none" spc="0" normalizeH="0" baseline="0" noProof="0" dirty="0">
                  <a:ln>
                    <a:noFill/>
                  </a:ln>
                  <a:effectLst/>
                  <a:uLnTx/>
                  <a:uFillTx/>
                  <a:latin typeface="Arial Narrow" panose="020B0606020202030204" pitchFamily="34" charset="0"/>
                </a:rPr>
                <a:t> S   E L</a:t>
              </a:r>
            </a:p>
          </p:txBody>
        </p:sp>
        <p:sp>
          <p:nvSpPr>
            <p:cNvPr id="31" name="TextBox 30">
              <a:extLst>
                <a:ext uri="{FF2B5EF4-FFF2-40B4-BE49-F238E27FC236}">
                  <a16:creationId xmlns:a16="http://schemas.microsoft.com/office/drawing/2014/main" id="{555E736C-E24B-4305-A958-4D24883FAD7F}"/>
                </a:ext>
              </a:extLst>
            </p:cNvPr>
            <p:cNvSpPr txBox="1"/>
            <p:nvPr/>
          </p:nvSpPr>
          <p:spPr>
            <a:xfrm>
              <a:off x="4658311" y="3020145"/>
              <a:ext cx="351980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s-ES_tradnl" sz="1400" kern="0" dirty="0">
                  <a:latin typeface="Arial Narrow" panose="020B0606020202030204" pitchFamily="34" charset="0"/>
                </a:rPr>
                <a:t>M A Y O R    </a:t>
              </a:r>
              <a:r>
                <a:rPr lang="es-ES_tradnl" sz="1400" b="1" kern="0" dirty="0" err="1">
                  <a:latin typeface="Arial Narrow" panose="020B0606020202030204" pitchFamily="34" charset="0"/>
                </a:rPr>
                <a:t>R</a:t>
              </a:r>
              <a:r>
                <a:rPr lang="es-ES_tradnl" sz="1400" b="1" kern="0" dirty="0">
                  <a:latin typeface="Arial Narrow" panose="020B0606020202030204" pitchFamily="34" charset="0"/>
                </a:rPr>
                <a:t> E T O    </a:t>
              </a:r>
              <a:r>
                <a:rPr lang="es-ES_tradnl" sz="1400" kern="0" dirty="0">
                  <a:latin typeface="Arial Narrow" panose="020B0606020202030204" pitchFamily="34" charset="0"/>
                </a:rPr>
                <a:t>D E    T O D O S</a:t>
              </a:r>
              <a:endParaRPr kumimoji="0" lang="es-ES_tradnl" sz="1400" b="0" i="0" u="none" strike="noStrike" kern="0" cap="none" spc="0" normalizeH="0" baseline="0" noProof="0" dirty="0">
                <a:ln>
                  <a:noFill/>
                </a:ln>
                <a:effectLst/>
                <a:uLnTx/>
                <a:uFillTx/>
                <a:latin typeface="Arial Narrow" panose="020B0606020202030204" pitchFamily="34" charset="0"/>
              </a:endParaRPr>
            </a:p>
          </p:txBody>
        </p:sp>
      </p:grpSp>
      <p:sp>
        <p:nvSpPr>
          <p:cNvPr id="35" name="Rectangular Callout 33">
            <a:extLst>
              <a:ext uri="{FF2B5EF4-FFF2-40B4-BE49-F238E27FC236}">
                <a16:creationId xmlns:a16="http://schemas.microsoft.com/office/drawing/2014/main" id="{3F5A0485-AAA1-43F6-AFA6-B1FE3F57D759}"/>
              </a:ext>
            </a:extLst>
          </p:cNvPr>
          <p:cNvSpPr/>
          <p:nvPr/>
        </p:nvSpPr>
        <p:spPr>
          <a:xfrm rot="10800000">
            <a:off x="0" y="-1"/>
            <a:ext cx="9144000" cy="3511788"/>
          </a:xfrm>
          <a:prstGeom prst="wedgeRectCallout">
            <a:avLst>
              <a:gd name="adj1" fmla="val 49510"/>
              <a:gd name="adj2" fmla="val 39303"/>
            </a:avLst>
          </a:prstGeom>
          <a:gradFill>
            <a:gsLst>
              <a:gs pos="100000">
                <a:srgbClr val="000000">
                  <a:alpha val="38000"/>
                </a:srgbClr>
              </a:gs>
              <a:gs pos="0">
                <a:srgbClr val="000000">
                  <a:alpha val="0"/>
                </a:srgbClr>
              </a:gs>
            </a:gsLst>
            <a:lin ang="5400000" scaled="0"/>
          </a:gradFill>
          <a:ln w="25400" cap="flat" cmpd="sng" algn="ctr">
            <a:noFill/>
            <a:prstDash val="solid"/>
          </a:ln>
          <a:effectLst/>
        </p:spPr>
        <p:txBody>
          <a:bodyPr rtlCol="0" anchor="ctr"/>
          <a:lstStyle/>
          <a:p>
            <a:pPr algn="ctr">
              <a:defRPr/>
            </a:pPr>
            <a:endParaRPr lang="en-US" kern="0">
              <a:solidFill>
                <a:prstClr val="white"/>
              </a:solidFill>
              <a:latin typeface="Adobe Clean"/>
            </a:endParaRPr>
          </a:p>
        </p:txBody>
      </p:sp>
      <p:sp>
        <p:nvSpPr>
          <p:cNvPr id="20" name="Plaque 10">
            <a:extLst>
              <a:ext uri="{FF2B5EF4-FFF2-40B4-BE49-F238E27FC236}">
                <a16:creationId xmlns:a16="http://schemas.microsoft.com/office/drawing/2014/main" id="{8A5A27E6-2DC2-45F5-B4A9-85E6A478EC15}"/>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082A6239-3757-426F-BB4E-AF9A525199A0}"/>
              </a:ext>
            </a:extLst>
          </p:cNvPr>
          <p:cNvSpPr txBox="1"/>
          <p:nvPr/>
        </p:nvSpPr>
        <p:spPr>
          <a:xfrm>
            <a:off x="718197" y="923427"/>
            <a:ext cx="8200378"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chemeClr val="bg1"/>
                </a:solidFill>
                <a:effectLst/>
                <a:uLnTx/>
                <a:uFillTx/>
                <a:latin typeface="Arial Narrow" panose="020B0606020202030204" pitchFamily="34" charset="0"/>
              </a:rPr>
              <a:t>NETFLIX</a:t>
            </a:r>
            <a:r>
              <a:rPr kumimoji="0" lang="es-ES_tradnl" sz="1400" b="0" i="0" u="none" strike="noStrike" kern="0" cap="none" spc="0" normalizeH="0" baseline="0" noProof="0" dirty="0">
                <a:ln>
                  <a:noFill/>
                </a:ln>
                <a:solidFill>
                  <a:schemeClr val="bg1"/>
                </a:solidFill>
                <a:effectLst/>
                <a:uLnTx/>
                <a:uFillTx/>
                <a:latin typeface="Arial Narrow" panose="020B0606020202030204" pitchFamily="34" charset="0"/>
              </a:rPr>
              <a:t>  no mató a Blockbuster, fueron lo incómodo y las ridículas  tarifas por entregar tarde una película</a:t>
            </a:r>
          </a:p>
        </p:txBody>
      </p:sp>
      <p:sp>
        <p:nvSpPr>
          <p:cNvPr id="21" name="TextBox 20">
            <a:extLst>
              <a:ext uri="{FF2B5EF4-FFF2-40B4-BE49-F238E27FC236}">
                <a16:creationId xmlns:a16="http://schemas.microsoft.com/office/drawing/2014/main" id="{328CB868-5237-4196-B4A4-2227A83B37EF}"/>
              </a:ext>
            </a:extLst>
          </p:cNvPr>
          <p:cNvSpPr txBox="1"/>
          <p:nvPr/>
        </p:nvSpPr>
        <p:spPr>
          <a:xfrm>
            <a:off x="715930" y="2124956"/>
            <a:ext cx="8428070"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chemeClr val="bg1"/>
                </a:solidFill>
                <a:effectLst/>
                <a:uLnTx/>
                <a:uFillTx/>
                <a:latin typeface="Arial Narrow" panose="020B0606020202030204" pitchFamily="34" charset="0"/>
              </a:rPr>
              <a:t>UBER</a:t>
            </a:r>
            <a:r>
              <a:rPr kumimoji="0" lang="es-ES_tradnl" sz="1400" b="0" i="0" u="none" strike="noStrike" kern="0" cap="none" spc="0" normalizeH="0" baseline="0" noProof="0" dirty="0">
                <a:ln>
                  <a:noFill/>
                </a:ln>
                <a:solidFill>
                  <a:schemeClr val="bg1"/>
                </a:solidFill>
                <a:effectLst/>
                <a:uLnTx/>
                <a:uFillTx/>
                <a:latin typeface="Arial Narrow" panose="020B0606020202030204" pitchFamily="34" charset="0"/>
              </a:rPr>
              <a:t> no está acabando con el taxi, fueron las mafias, tarifas sin control, inseguridad y el acceso</a:t>
            </a:r>
          </a:p>
        </p:txBody>
      </p:sp>
      <p:sp>
        <p:nvSpPr>
          <p:cNvPr id="25" name="TextBox 24">
            <a:extLst>
              <a:ext uri="{FF2B5EF4-FFF2-40B4-BE49-F238E27FC236}">
                <a16:creationId xmlns:a16="http://schemas.microsoft.com/office/drawing/2014/main" id="{EA73B214-C3A4-481A-A01A-488193002656}"/>
              </a:ext>
            </a:extLst>
          </p:cNvPr>
          <p:cNvSpPr txBox="1"/>
          <p:nvPr/>
        </p:nvSpPr>
        <p:spPr>
          <a:xfrm>
            <a:off x="718197" y="1323937"/>
            <a:ext cx="8478554"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chemeClr val="bg1"/>
                </a:solidFill>
                <a:effectLst/>
                <a:uLnTx/>
                <a:uFillTx/>
                <a:latin typeface="Arial Narrow" panose="020B0606020202030204" pitchFamily="34" charset="0"/>
              </a:rPr>
              <a:t>AMAZON</a:t>
            </a:r>
            <a:r>
              <a:rPr kumimoji="0" lang="es-ES_tradnl" sz="1400" b="0" i="0" u="none" strike="noStrike" kern="0" cap="none" spc="0" normalizeH="0" baseline="0" noProof="0" dirty="0">
                <a:ln>
                  <a:noFill/>
                </a:ln>
                <a:solidFill>
                  <a:schemeClr val="bg1"/>
                </a:solidFill>
                <a:effectLst/>
                <a:uLnTx/>
                <a:uFillTx/>
                <a:latin typeface="Arial Narrow" panose="020B0606020202030204" pitchFamily="34" charset="0"/>
              </a:rPr>
              <a:t> no está terminando con el supermercado, fue el pobre servicio al cliente y experiencia de compra</a:t>
            </a:r>
          </a:p>
        </p:txBody>
      </p:sp>
      <p:sp>
        <p:nvSpPr>
          <p:cNvPr id="26" name="TextBox 25">
            <a:extLst>
              <a:ext uri="{FF2B5EF4-FFF2-40B4-BE49-F238E27FC236}">
                <a16:creationId xmlns:a16="http://schemas.microsoft.com/office/drawing/2014/main" id="{A02E200C-D5E6-48C0-8B92-0ABF21EEB871}"/>
              </a:ext>
            </a:extLst>
          </p:cNvPr>
          <p:cNvSpPr txBox="1"/>
          <p:nvPr/>
        </p:nvSpPr>
        <p:spPr>
          <a:xfrm>
            <a:off x="718197" y="1724447"/>
            <a:ext cx="8329816"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chemeClr val="bg1"/>
                </a:solidFill>
                <a:effectLst/>
                <a:uLnTx/>
                <a:uFillTx/>
                <a:latin typeface="Arial Narrow" panose="020B0606020202030204" pitchFamily="34" charset="0"/>
              </a:rPr>
              <a:t>AIRBNB</a:t>
            </a:r>
            <a:r>
              <a:rPr kumimoji="0" lang="es-ES_tradnl" sz="1400" b="0" i="0" u="none" strike="noStrike" kern="0" cap="none" spc="0" normalizeH="0" baseline="0" noProof="0" dirty="0">
                <a:ln>
                  <a:noFill/>
                </a:ln>
                <a:solidFill>
                  <a:schemeClr val="bg1"/>
                </a:solidFill>
                <a:effectLst/>
                <a:uLnTx/>
                <a:uFillTx/>
                <a:latin typeface="Arial Narrow" panose="020B0606020202030204" pitchFamily="34" charset="0"/>
              </a:rPr>
              <a:t> no está matando la industria hotelera, es la diversidad, disponibilidad y opciones de precio</a:t>
            </a:r>
          </a:p>
        </p:txBody>
      </p:sp>
      <p:pic>
        <p:nvPicPr>
          <p:cNvPr id="36" name="Picture 9" descr="ricoh_lock_up_rgb_positive-0315">
            <a:extLst>
              <a:ext uri="{FF2B5EF4-FFF2-40B4-BE49-F238E27FC236}">
                <a16:creationId xmlns:a16="http://schemas.microsoft.com/office/drawing/2014/main" id="{61BF4395-7822-4D2E-B074-0EBC7C6F7786}"/>
              </a:ext>
            </a:extLst>
          </p:cNvPr>
          <p:cNvPicPr>
            <a:picLocks noChangeAspect="1" noChangeArrowheads="1"/>
          </p:cNvPicPr>
          <p:nvPr/>
        </p:nvPicPr>
        <p:blipFill>
          <a:blip r:embed="rId4" cstate="screen">
            <a:biLevel thresh="25000"/>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spTree>
    <p:extLst>
      <p:ext uri="{BB962C8B-B14F-4D97-AF65-F5344CB8AC3E}">
        <p14:creationId xmlns:p14="http://schemas.microsoft.com/office/powerpoint/2010/main" val="3948473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room&#10;&#10;Description automatically generated">
            <a:extLst>
              <a:ext uri="{FF2B5EF4-FFF2-40B4-BE49-F238E27FC236}">
                <a16:creationId xmlns:a16="http://schemas.microsoft.com/office/drawing/2014/main" id="{3529CB0F-B55C-4A50-A9B6-3333C513D5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0" y="0"/>
            <a:ext cx="9144000" cy="5143500"/>
          </a:xfrm>
          <a:prstGeom prst="rect">
            <a:avLst/>
          </a:prstGeom>
        </p:spPr>
      </p:pic>
      <p:pic>
        <p:nvPicPr>
          <p:cNvPr id="8" name="Picture 9" descr="ricoh_lock_up_rgb_positive-0315">
            <a:extLst>
              <a:ext uri="{FF2B5EF4-FFF2-40B4-BE49-F238E27FC236}">
                <a16:creationId xmlns:a16="http://schemas.microsoft.com/office/drawing/2014/main" id="{932564CF-BAAF-4594-9048-BACC540DF37F}"/>
              </a:ext>
            </a:extLst>
          </p:cNvPr>
          <p:cNvPicPr>
            <a:picLocks noChangeAspect="1" noChangeArrowheads="1"/>
          </p:cNvPicPr>
          <p:nvPr/>
        </p:nvPicPr>
        <p:blipFill>
          <a:blip r:embed="rId3" cstate="screen">
            <a:biLevel thresh="2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973334" y="133350"/>
            <a:ext cx="942065" cy="362795"/>
          </a:xfrm>
          <a:prstGeom prst="rect">
            <a:avLst/>
          </a:prstGeom>
          <a:noFill/>
          <a:ln w="9525">
            <a:noFill/>
            <a:miter lim="800000"/>
            <a:headEnd/>
            <a:tailEnd/>
          </a:ln>
        </p:spPr>
      </p:pic>
      <p:grpSp>
        <p:nvGrpSpPr>
          <p:cNvPr id="5" name="Group 4">
            <a:extLst>
              <a:ext uri="{FF2B5EF4-FFF2-40B4-BE49-F238E27FC236}">
                <a16:creationId xmlns:a16="http://schemas.microsoft.com/office/drawing/2014/main" id="{88DE7934-5944-4597-A252-8E1770991850}"/>
              </a:ext>
            </a:extLst>
          </p:cNvPr>
          <p:cNvGrpSpPr/>
          <p:nvPr/>
        </p:nvGrpSpPr>
        <p:grpSpPr>
          <a:xfrm>
            <a:off x="3281646" y="-555173"/>
            <a:ext cx="2590290" cy="3940629"/>
            <a:chOff x="3281646" y="-555173"/>
            <a:chExt cx="2590290" cy="3940629"/>
          </a:xfrm>
        </p:grpSpPr>
        <p:pic>
          <p:nvPicPr>
            <p:cNvPr id="11" name="Picture 10" descr="A screen shot of a computer&#10;&#10;Description automatically generated">
              <a:extLst>
                <a:ext uri="{FF2B5EF4-FFF2-40B4-BE49-F238E27FC236}">
                  <a16:creationId xmlns:a16="http://schemas.microsoft.com/office/drawing/2014/main" id="{56932197-213A-436D-A534-7235C4A22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646" y="-555173"/>
              <a:ext cx="2590290" cy="3940629"/>
            </a:xfrm>
            <a:prstGeom prst="rect">
              <a:avLst/>
            </a:prstGeom>
          </p:spPr>
        </p:pic>
        <p:sp>
          <p:nvSpPr>
            <p:cNvPr id="10" name="TextBox 9">
              <a:extLst>
                <a:ext uri="{FF2B5EF4-FFF2-40B4-BE49-F238E27FC236}">
                  <a16:creationId xmlns:a16="http://schemas.microsoft.com/office/drawing/2014/main" id="{6172779A-ACDC-44A2-9B92-53E716F441F2}"/>
                </a:ext>
              </a:extLst>
            </p:cNvPr>
            <p:cNvSpPr txBox="1"/>
            <p:nvPr/>
          </p:nvSpPr>
          <p:spPr>
            <a:xfrm>
              <a:off x="3772786" y="1392531"/>
              <a:ext cx="1595310" cy="7848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kern="0" dirty="0"/>
                <a:t>Y    C O M O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500" kern="0" dirty="0"/>
                <a:t>I N </a:t>
              </a:r>
              <a:r>
                <a:rPr lang="en-US" sz="1500" kern="0" dirty="0" err="1"/>
                <a:t>N</a:t>
              </a:r>
              <a:r>
                <a:rPr lang="en-US" sz="1500" kern="0" dirty="0"/>
                <a:t> O V A M O 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dirty="0">
                  <a:ln>
                    <a:noFill/>
                  </a:ln>
                  <a:effectLst/>
                  <a:uLnTx/>
                  <a:uFillTx/>
                </a:rPr>
                <a:t>EN   </a:t>
              </a:r>
              <a:r>
                <a:rPr lang="en-US" sz="1500" b="1" kern="0" dirty="0"/>
                <a:t>R I C O H ?</a:t>
              </a:r>
              <a:endParaRPr kumimoji="0" lang="en-US" sz="1500" i="0" u="none" strike="noStrike" kern="0" cap="none" spc="0" normalizeH="0" baseline="0" noProof="0" dirty="0">
                <a:ln>
                  <a:noFill/>
                </a:ln>
                <a:effectLst/>
                <a:uLnTx/>
                <a:uFillTx/>
              </a:endParaRPr>
            </a:p>
          </p:txBody>
        </p:sp>
      </p:grpSp>
      <p:sp>
        <p:nvSpPr>
          <p:cNvPr id="12" name="Plaque 10">
            <a:extLst>
              <a:ext uri="{FF2B5EF4-FFF2-40B4-BE49-F238E27FC236}">
                <a16:creationId xmlns:a16="http://schemas.microsoft.com/office/drawing/2014/main" id="{F85511CC-462C-4389-8F09-40FEBC3E7724}"/>
              </a:ext>
            </a:extLst>
          </p:cNvPr>
          <p:cNvSpPr/>
          <p:nvPr/>
        </p:nvSpPr>
        <p:spPr>
          <a:xfrm>
            <a:off x="241827" y="158009"/>
            <a:ext cx="558273" cy="560282"/>
          </a:xfrm>
          <a:custGeom>
            <a:avLst/>
            <a:gdLst/>
            <a:ahLst/>
            <a:cxnLst/>
            <a:rect l="l" t="t" r="r" b="b"/>
            <a:pathLst>
              <a:path w="5164139" h="5167312">
                <a:moveTo>
                  <a:pt x="160633" y="0"/>
                </a:moveTo>
                <a:lnTo>
                  <a:pt x="4471692" y="0"/>
                </a:lnTo>
                <a:cubicBezTo>
                  <a:pt x="4560407" y="0"/>
                  <a:pt x="4632325" y="71918"/>
                  <a:pt x="4632325" y="160633"/>
                </a:cubicBezTo>
                <a:lnTo>
                  <a:pt x="4632325" y="4389438"/>
                </a:lnTo>
                <a:lnTo>
                  <a:pt x="4637047" y="4389438"/>
                </a:lnTo>
                <a:cubicBezTo>
                  <a:pt x="4637047" y="4430668"/>
                  <a:pt x="4670471" y="4464092"/>
                  <a:pt x="4711701" y="4464092"/>
                </a:cubicBezTo>
                <a:lnTo>
                  <a:pt x="4711701" y="4464579"/>
                </a:lnTo>
                <a:lnTo>
                  <a:pt x="5091727" y="4464579"/>
                </a:lnTo>
                <a:cubicBezTo>
                  <a:pt x="5131719" y="4464579"/>
                  <a:pt x="5164139" y="4496999"/>
                  <a:pt x="5164139" y="4536991"/>
                </a:cubicBezTo>
                <a:lnTo>
                  <a:pt x="5164139" y="5094900"/>
                </a:lnTo>
                <a:cubicBezTo>
                  <a:pt x="5164139" y="5134892"/>
                  <a:pt x="5131719" y="5167312"/>
                  <a:pt x="5091727" y="5167312"/>
                </a:cubicBezTo>
                <a:lnTo>
                  <a:pt x="4546518" y="5167312"/>
                </a:lnTo>
                <a:cubicBezTo>
                  <a:pt x="4506526" y="5167312"/>
                  <a:pt x="4474106" y="5134892"/>
                  <a:pt x="4474106" y="5094900"/>
                </a:cubicBezTo>
                <a:lnTo>
                  <a:pt x="4474106" y="4694237"/>
                </a:lnTo>
                <a:lnTo>
                  <a:pt x="4472030" y="4694237"/>
                </a:lnTo>
                <a:cubicBezTo>
                  <a:pt x="4472030" y="4663315"/>
                  <a:pt x="4453229" y="4636783"/>
                  <a:pt x="4426435" y="4625450"/>
                </a:cubicBezTo>
                <a:lnTo>
                  <a:pt x="4405445" y="4621212"/>
                </a:lnTo>
                <a:lnTo>
                  <a:pt x="160633" y="4621212"/>
                </a:lnTo>
                <a:cubicBezTo>
                  <a:pt x="71918" y="4621212"/>
                  <a:pt x="0" y="4549294"/>
                  <a:pt x="0" y="4460579"/>
                </a:cubicBezTo>
                <a:lnTo>
                  <a:pt x="0" y="160633"/>
                </a:lnTo>
                <a:cubicBezTo>
                  <a:pt x="0" y="71918"/>
                  <a:pt x="71918" y="0"/>
                  <a:pt x="160633" y="0"/>
                </a:cubicBezTo>
                <a:close/>
              </a:path>
            </a:pathLst>
          </a:custGeom>
          <a:solidFill>
            <a:schemeClr val="bg1"/>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00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24244</TotalTime>
  <Words>1617</Words>
  <Application>Microsoft Office PowerPoint</Application>
  <PresentationFormat>Presentación en pantalla (16:9)</PresentationFormat>
  <Paragraphs>222</Paragraphs>
  <Slides>30</Slides>
  <Notes>17</Notes>
  <HiddenSlides>0</HiddenSlides>
  <MMClips>3</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30</vt:i4>
      </vt:variant>
    </vt:vector>
  </HeadingPairs>
  <TitlesOfParts>
    <vt:vector size="40" baseType="lpstr">
      <vt:lpstr>Adobe Clean</vt:lpstr>
      <vt:lpstr>Arial</vt:lpstr>
      <vt:lpstr>Arial Black</vt:lpstr>
      <vt:lpstr>Arial Narrow</vt:lpstr>
      <vt:lpstr>Calibri</vt:lpstr>
      <vt:lpstr>Segoe UI</vt:lpstr>
      <vt:lpstr>Segoe UI Semibold</vt:lpstr>
      <vt:lpstr>Tw Cen MT</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 – 1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Ricoh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Mariela  Gregorio</cp:lastModifiedBy>
  <cp:revision>1716</cp:revision>
  <cp:lastPrinted>2017-02-23T20:37:35Z</cp:lastPrinted>
  <dcterms:created xsi:type="dcterms:W3CDTF">2016-06-17T16:41:36Z</dcterms:created>
  <dcterms:modified xsi:type="dcterms:W3CDTF">2019-09-24T19:53:49Z</dcterms:modified>
</cp:coreProperties>
</file>